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5" r:id="rId1"/>
  </p:sldMasterIdLst>
  <p:notesMasterIdLst>
    <p:notesMasterId r:id="rId73"/>
  </p:notesMasterIdLst>
  <p:handoutMasterIdLst>
    <p:handoutMasterId r:id="rId74"/>
  </p:handout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318" r:id="rId12"/>
    <p:sldId id="319" r:id="rId13"/>
    <p:sldId id="268" r:id="rId14"/>
    <p:sldId id="269" r:id="rId15"/>
    <p:sldId id="270" r:id="rId16"/>
    <p:sldId id="320" r:id="rId17"/>
    <p:sldId id="272" r:id="rId18"/>
    <p:sldId id="273" r:id="rId19"/>
    <p:sldId id="275" r:id="rId20"/>
    <p:sldId id="276" r:id="rId21"/>
    <p:sldId id="321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328" r:id="rId44"/>
    <p:sldId id="298" r:id="rId45"/>
    <p:sldId id="299" r:id="rId46"/>
    <p:sldId id="300" r:id="rId47"/>
    <p:sldId id="301" r:id="rId48"/>
    <p:sldId id="302" r:id="rId49"/>
    <p:sldId id="303" r:id="rId50"/>
    <p:sldId id="323" r:id="rId51"/>
    <p:sldId id="324" r:id="rId52"/>
    <p:sldId id="325" r:id="rId53"/>
    <p:sldId id="304" r:id="rId54"/>
    <p:sldId id="305" r:id="rId55"/>
    <p:sldId id="306" r:id="rId56"/>
    <p:sldId id="307" r:id="rId57"/>
    <p:sldId id="309" r:id="rId58"/>
    <p:sldId id="308" r:id="rId59"/>
    <p:sldId id="322" r:id="rId60"/>
    <p:sldId id="326" r:id="rId61"/>
    <p:sldId id="310" r:id="rId62"/>
    <p:sldId id="327" r:id="rId63"/>
    <p:sldId id="311" r:id="rId64"/>
    <p:sldId id="312" r:id="rId65"/>
    <p:sldId id="313" r:id="rId66"/>
    <p:sldId id="314" r:id="rId67"/>
    <p:sldId id="331" r:id="rId68"/>
    <p:sldId id="316" r:id="rId69"/>
    <p:sldId id="317" r:id="rId70"/>
    <p:sldId id="330" r:id="rId71"/>
    <p:sldId id="274" r:id="rId72"/>
  </p:sldIdLst>
  <p:sldSz cx="9144000" cy="6858000" type="screen4x3"/>
  <p:notesSz cx="9906000" cy="67945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40" userDrawn="1">
          <p15:clr>
            <a:srgbClr val="A4A3A4"/>
          </p15:clr>
        </p15:guide>
        <p15:guide id="2" pos="312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FF"/>
    <a:srgbClr val="0E9E5D"/>
    <a:srgbClr val="66CCFF"/>
    <a:srgbClr val="005C2B"/>
    <a:srgbClr val="FF99FF"/>
    <a:srgbClr val="FFCCFF"/>
    <a:srgbClr val="B08DCB"/>
    <a:srgbClr val="008000"/>
    <a:srgbClr val="7030A0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8034E78-7F5D-4C2E-B375-FC64B27BC917}" styleName="深色样式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658" autoAdjust="0"/>
    <p:restoredTop sz="82867" autoAdjust="0"/>
  </p:normalViewPr>
  <p:slideViewPr>
    <p:cSldViewPr>
      <p:cViewPr varScale="1">
        <p:scale>
          <a:sx n="66" d="100"/>
          <a:sy n="66" d="100"/>
        </p:scale>
        <p:origin x="390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12" y="91482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25" d="100"/>
        <a:sy n="125" d="100"/>
      </p:scale>
      <p:origin x="0" y="8650"/>
    </p:cViewPr>
  </p:sorterViewPr>
  <p:notesViewPr>
    <p:cSldViewPr>
      <p:cViewPr varScale="1">
        <p:scale>
          <a:sx n="54" d="100"/>
          <a:sy n="54" d="100"/>
        </p:scale>
        <p:origin x="-1842" y="-102"/>
      </p:cViewPr>
      <p:guideLst>
        <p:guide orient="horz" pos="2140"/>
        <p:guide pos="312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79" Type="http://schemas.microsoft.com/office/2015/10/relationships/revisionInfo" Target="revisionInfo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13401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13401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04043092-288A-409C-8AD5-D8A90586A3C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867136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613401" y="0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3254375" y="509588"/>
            <a:ext cx="3397250" cy="2547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20801" y="3227388"/>
            <a:ext cx="7264400" cy="3057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 b="0">
                <a:latin typeface="Times New Roman" pitchFamily="18" charset="0"/>
                <a:ea typeface="SimSun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13401" y="6454775"/>
            <a:ext cx="4292600" cy="33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 b="0"/>
            </a:lvl1pPr>
          </a:lstStyle>
          <a:p>
            <a:pPr>
              <a:defRPr/>
            </a:pPr>
            <a:fld id="{8A4BAA1A-96E8-435C-850D-75A766991B9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682139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文章研究的时道路网 是因为这种方式对道路网来说效果好</a:t>
            </a:r>
            <a:endParaRPr lang="en-US" altLang="zh-CN" dirty="0" smtClean="0"/>
          </a:p>
          <a:p>
            <a:r>
              <a:rPr lang="zh-CN" altLang="en-US" dirty="0" smtClean="0"/>
              <a:t>平面图</a:t>
            </a:r>
            <a:endParaRPr lang="en-AU" dirty="0" smtClean="0"/>
          </a:p>
          <a:p>
            <a:r>
              <a:rPr lang="en-AU" dirty="0" smtClean="0"/>
              <a:t>https://www.researchgate.net/figure/The-defined-Performance-ased-Standards-PBS-road-network-in-Australia-showing-PBS_fig4_265404087</a:t>
            </a:r>
          </a:p>
          <a:p>
            <a:endParaRPr lang="en-AU" dirty="0" smtClean="0"/>
          </a:p>
          <a:p>
            <a:r>
              <a:rPr lang="en-AU" dirty="0" smtClean="0"/>
              <a:t>Road network is a weight</a:t>
            </a:r>
            <a:r>
              <a:rPr lang="en-AU" baseline="0" dirty="0" smtClean="0"/>
              <a:t>ed graph. The weight of road can present distance and travel time. It is usually an approximate planar graph</a:t>
            </a:r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258313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649153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V9  v12   </a:t>
            </a:r>
            <a:r>
              <a:rPr lang="zh-CN" altLang="en-US" dirty="0" smtClean="0"/>
              <a:t>需要搜索很多标签  但是在图中是邻居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13053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怎么赋予层级 </a:t>
            </a:r>
            <a:endParaRPr lang="en-US" altLang="zh-CN" dirty="0" smtClean="0"/>
          </a:p>
          <a:p>
            <a:r>
              <a:rPr lang="zh-CN" altLang="en-US" dirty="0" smtClean="0"/>
              <a:t>怎么打</a:t>
            </a:r>
            <a:r>
              <a:rPr lang="en-US" altLang="zh-CN" dirty="0" smtClean="0"/>
              <a:t>label </a:t>
            </a:r>
            <a:r>
              <a:rPr lang="zh-CN" altLang="en-US" dirty="0" smtClean="0"/>
              <a:t>使得层级可以用来选择 </a:t>
            </a:r>
            <a:r>
              <a:rPr lang="en-US" altLang="zh-CN" dirty="0" smtClean="0"/>
              <a:t>label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743821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H2h-index</a:t>
            </a:r>
          </a:p>
          <a:p>
            <a:r>
              <a:rPr lang="zh-CN" altLang="en-US" dirty="0" smtClean="0"/>
              <a:t>层级 和 </a:t>
            </a:r>
            <a:r>
              <a:rPr lang="en-US" altLang="zh-CN" dirty="0" smtClean="0"/>
              <a:t>hop based </a:t>
            </a:r>
            <a:r>
              <a:rPr lang="zh-CN" altLang="en-US" dirty="0" smtClean="0"/>
              <a:t>都有优劣  结合一下 </a:t>
            </a:r>
            <a:endParaRPr lang="en-US" altLang="zh-CN" dirty="0" smtClean="0"/>
          </a:p>
          <a:p>
            <a:r>
              <a:rPr lang="zh-CN" altLang="en-US" dirty="0" smtClean="0"/>
              <a:t>给每一个节点 赋予标签的同时 赋予层级 当我们要合并标签的时候 只需要根据层级访问一部分标签即可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85246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分解树 有一些性质  </a:t>
            </a:r>
            <a:r>
              <a:rPr lang="en-US" altLang="zh-CN" dirty="0" smtClean="0"/>
              <a:t>cut node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每条边都在节点中</a:t>
            </a:r>
            <a:endParaRPr lang="en-US" altLang="zh-CN" dirty="0" smtClean="0"/>
          </a:p>
          <a:p>
            <a:r>
              <a:rPr lang="zh-CN" altLang="en-US" dirty="0" smtClean="0"/>
              <a:t>一一对应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27894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LCA</a:t>
            </a:r>
            <a:r>
              <a:rPr lang="zh-CN" altLang="en-US" dirty="0" smtClean="0"/>
              <a:t>操作</a:t>
            </a:r>
            <a:r>
              <a:rPr lang="en-US" altLang="zh-CN" dirty="0" smtClean="0"/>
              <a:t>o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就可以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5063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O(</a:t>
            </a:r>
            <a:r>
              <a:rPr lang="en-US" altLang="zh-CN" dirty="0" err="1" smtClean="0"/>
              <a:t>nhw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建立</a:t>
            </a:r>
            <a:r>
              <a:rPr lang="en-US" altLang="zh-CN" dirty="0" smtClean="0"/>
              <a:t>hash</a:t>
            </a:r>
            <a:r>
              <a:rPr lang="zh-CN" altLang="en-US" dirty="0" smtClean="0"/>
              <a:t>表  然后找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7384148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O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nhw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557535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</a:t>
            </a:r>
            <a:r>
              <a:rPr lang="en-US" altLang="zh-CN" dirty="0" err="1" smtClean="0"/>
              <a:t>pos</a:t>
            </a:r>
            <a:r>
              <a:rPr lang="en-US" altLang="zh-CN" dirty="0" smtClean="0"/>
              <a:t> </a:t>
            </a:r>
            <a:r>
              <a:rPr lang="zh-CN" altLang="en-US" dirty="0" smtClean="0"/>
              <a:t>查询</a:t>
            </a:r>
            <a:r>
              <a:rPr lang="en-US" altLang="zh-CN" dirty="0" smtClean="0"/>
              <a:t>dis</a:t>
            </a:r>
            <a:r>
              <a:rPr lang="zh-CN" altLang="en-US" dirty="0" smtClean="0"/>
              <a:t>标签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9728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33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18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一系列通过边连起来的点对</a:t>
            </a:r>
            <a:endParaRPr lang="en-US" altLang="zh-CN" dirty="0" smtClean="0"/>
          </a:p>
          <a:p>
            <a:endParaRPr lang="en-AU" dirty="0" smtClean="0"/>
          </a:p>
          <a:p>
            <a:r>
              <a:rPr lang="en-AU" dirty="0" smtClean="0"/>
              <a:t>This is a example graph</a:t>
            </a:r>
            <a:r>
              <a:rPr lang="en-AU" baseline="0" dirty="0" smtClean="0"/>
              <a:t> which has 8 vertices and 11 edges.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sz="1200" dirty="0" smtClean="0"/>
              <a:t>A </a:t>
            </a:r>
            <a:r>
              <a:rPr lang="en-US" altLang="zh-CN" sz="1200" dirty="0" smtClean="0"/>
              <a:t>road </a:t>
            </a:r>
            <a:r>
              <a:rPr lang="en-AU" sz="1200" dirty="0" smtClean="0"/>
              <a:t>network is a degree-bounded connected and weighted graph </a:t>
            </a:r>
            <a:r>
              <a:rPr lang="en-AU" sz="1200" b="1" i="1" dirty="0" smtClean="0"/>
              <a:t>G = (V,E)</a:t>
            </a:r>
            <a:r>
              <a:rPr lang="en-AU" sz="1200" dirty="0" smtClean="0"/>
              <a:t>, n = |V| and m = |E|. 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9231885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34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1820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35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182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36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1820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37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161820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46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00682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47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510068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根据次序来确定父子关系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366276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肯定是 从上到下来计算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560456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Indextime</a:t>
            </a:r>
            <a:r>
              <a:rPr lang="en-US" altLang="zh-CN" dirty="0" smtClean="0"/>
              <a:t> 40s</a:t>
            </a:r>
          </a:p>
          <a:p>
            <a:r>
              <a:rPr lang="en-US" altLang="zh-CN" dirty="0" err="1" smtClean="0"/>
              <a:t>Trewidth</a:t>
            </a:r>
            <a:r>
              <a:rPr lang="en-US" altLang="zh-CN" dirty="0" smtClean="0"/>
              <a:t> 133</a:t>
            </a:r>
          </a:p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labelsize</a:t>
            </a:r>
            <a:r>
              <a:rPr lang="en-US" altLang="zh-CN" dirty="0" smtClean="0"/>
              <a:t> 379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032137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Q1 </a:t>
            </a:r>
            <a:r>
              <a:rPr lang="zh-CN" altLang="en-US" dirty="0" smtClean="0"/>
              <a:t>到 </a:t>
            </a:r>
            <a:r>
              <a:rPr lang="en-US" altLang="zh-CN" dirty="0" smtClean="0"/>
              <a:t>Q10  </a:t>
            </a:r>
            <a:r>
              <a:rPr lang="zh-CN" altLang="en-US" dirty="0" smtClean="0"/>
              <a:t>表示查询距离越来越长</a:t>
            </a:r>
            <a:endParaRPr lang="en-US" altLang="zh-CN" dirty="0" smtClean="0"/>
          </a:p>
          <a:p>
            <a:r>
              <a:rPr lang="en-US" altLang="zh-CN" dirty="0" err="1" smtClean="0"/>
              <a:t>Indextime</a:t>
            </a:r>
            <a:r>
              <a:rPr lang="en-US" altLang="zh-CN" dirty="0" smtClean="0"/>
              <a:t> 40s</a:t>
            </a:r>
          </a:p>
          <a:p>
            <a:r>
              <a:rPr lang="en-US" altLang="zh-CN" dirty="0" err="1" smtClean="0"/>
              <a:t>Trewidth</a:t>
            </a:r>
            <a:r>
              <a:rPr lang="en-US" altLang="zh-CN" dirty="0" smtClean="0"/>
              <a:t> 133</a:t>
            </a:r>
          </a:p>
          <a:p>
            <a:r>
              <a:rPr lang="en-US" altLang="zh-CN" dirty="0" err="1" smtClean="0"/>
              <a:t>Avg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labelsize</a:t>
            </a:r>
            <a:r>
              <a:rPr lang="en-US" altLang="zh-CN" dirty="0" smtClean="0"/>
              <a:t> 379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394900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应用可以再加一些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地球观测卫星调度  </a:t>
            </a:r>
            <a:endParaRPr lang="en-US" altLang="zh-CN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 smtClean="0"/>
              <a:t>选择一个每日拍摄序列来拍摄地球陆地带。</a:t>
            </a:r>
            <a:endParaRPr lang="en-AU" b="1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 smtClean="0"/>
              <a:t>(earth observing satellite scheduling) </a:t>
            </a:r>
            <a:r>
              <a:rPr lang="en-AU" dirty="0" smtClean="0"/>
              <a:t>select a daily shot sequence to photograph earth </a:t>
            </a:r>
            <a:r>
              <a:rPr lang="en-AU" dirty="0" err="1" smtClean="0"/>
              <a:t>landbelts</a:t>
            </a:r>
            <a:r>
              <a:rPr lang="en-AU" dirty="0" smtClean="0"/>
              <a:t>.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7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91200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横坐标 </a:t>
            </a:r>
            <a:r>
              <a:rPr lang="en-US" altLang="zh-CN" dirty="0" smtClean="0"/>
              <a:t>number of vertices for each</a:t>
            </a:r>
            <a:r>
              <a:rPr lang="zh-CN" altLang="en-US" baseline="0" dirty="0" smtClean="0"/>
              <a:t> </a:t>
            </a:r>
            <a:r>
              <a:rPr lang="en-US" altLang="zh-CN" baseline="0" dirty="0" smtClean="0"/>
              <a:t>dataset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66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6680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索引时间包括</a:t>
            </a:r>
            <a:r>
              <a:rPr lang="zh-CN" altLang="en-US" baseline="0" dirty="0" smtClean="0"/>
              <a:t> 建树时间和打标签时间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256743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r>
              <a:rPr lang="zh-CN" altLang="en-US" dirty="0" smtClean="0"/>
              <a:t>分解树 有一些性质  </a:t>
            </a:r>
            <a:r>
              <a:rPr lang="en-US" altLang="zh-CN" dirty="0" smtClean="0"/>
              <a:t>cut node</a:t>
            </a:r>
          </a:p>
          <a:p>
            <a:endParaRPr lang="en-US" altLang="zh-CN" dirty="0" smtClean="0"/>
          </a:p>
          <a:p>
            <a:endParaRPr lang="en-AU" dirty="0" smtClean="0"/>
          </a:p>
          <a:p>
            <a:r>
              <a:rPr lang="en-AU" dirty="0" smtClean="0"/>
              <a:t>a way to map a graph to a tree to speed up solving certain computational problems in graphs.</a:t>
            </a:r>
          </a:p>
          <a:p>
            <a:r>
              <a:rPr lang="en-AU" dirty="0" smtClean="0"/>
              <a:t>using tree decomposition to define the vertex hierarchy, and we show that the hierarchy is effective in answering shortest distance queries in a road network.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71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29405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4D8B199-74E8-4AD9-A574-2E20EABDB1DB}" type="slidenum">
              <a:rPr lang="en-AU" smtClean="0"/>
              <a:t>8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553589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可以改一下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116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颜色越深 层级越高    层级随机初始</a:t>
            </a:r>
            <a:endParaRPr lang="en-US" altLang="zh-CN" dirty="0" smtClean="0"/>
          </a:p>
          <a:p>
            <a:r>
              <a:rPr lang="en-US" altLang="zh-CN" dirty="0" smtClean="0"/>
              <a:t>1 </a:t>
            </a:r>
            <a:r>
              <a:rPr lang="zh-CN" altLang="en-US" dirty="0" smtClean="0"/>
              <a:t>确定层级</a:t>
            </a:r>
            <a:endParaRPr lang="en-US" altLang="zh-CN" dirty="0" smtClean="0"/>
          </a:p>
          <a:p>
            <a:r>
              <a:rPr lang="en-US" altLang="zh-CN" dirty="0" smtClean="0"/>
              <a:t>2 </a:t>
            </a:r>
            <a:r>
              <a:rPr lang="zh-CN" altLang="en-US" dirty="0" smtClean="0"/>
              <a:t>建立索引 从</a:t>
            </a:r>
            <a:r>
              <a:rPr lang="en-US" altLang="zh-CN" dirty="0" smtClean="0"/>
              <a:t>v12</a:t>
            </a:r>
            <a:r>
              <a:rPr lang="zh-CN" altLang="en-US" dirty="0" smtClean="0"/>
              <a:t>开始 </a:t>
            </a:r>
            <a:r>
              <a:rPr lang="en-US" altLang="zh-CN" dirty="0" smtClean="0"/>
              <a:t>v9 v11 </a:t>
            </a:r>
            <a:r>
              <a:rPr lang="zh-CN" altLang="en-US" dirty="0" smtClean="0"/>
              <a:t>的最短路径经过</a:t>
            </a:r>
            <a:r>
              <a:rPr lang="en-US" altLang="zh-CN" dirty="0" smtClean="0"/>
              <a:t>v12  </a:t>
            </a:r>
            <a:r>
              <a:rPr lang="zh-CN" altLang="en-US" dirty="0" smtClean="0"/>
              <a:t>加上曲线</a:t>
            </a:r>
            <a:endParaRPr lang="en-US" altLang="zh-CN" dirty="0" smtClean="0"/>
          </a:p>
          <a:p>
            <a:r>
              <a:rPr lang="en-US" altLang="zh-CN" dirty="0" smtClean="0"/>
              <a:t>3 </a:t>
            </a:r>
            <a:r>
              <a:rPr lang="zh-CN" altLang="en-US" dirty="0" smtClean="0"/>
              <a:t>搜索 从两端</a:t>
            </a:r>
            <a:r>
              <a:rPr lang="zh-CN" altLang="en-US" baseline="0" dirty="0" smtClean="0"/>
              <a:t> 进行 迪杰斯特拉 只能走 低层级 到 高层级的 路线</a:t>
            </a:r>
            <a:endParaRPr lang="en-US" altLang="zh-CN" dirty="0" smtClean="0"/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10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9120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红色的代表从 </a:t>
            </a:r>
            <a:r>
              <a:rPr lang="en-US" altLang="zh-CN" dirty="0" smtClean="0"/>
              <a:t>v19 </a:t>
            </a:r>
            <a:r>
              <a:rPr lang="zh-CN" altLang="en-US" dirty="0" smtClean="0"/>
              <a:t>出来的搜索  绿色代表从</a:t>
            </a:r>
            <a:r>
              <a:rPr lang="en-US" altLang="zh-CN" dirty="0" smtClean="0"/>
              <a:t>v12</a:t>
            </a:r>
            <a:r>
              <a:rPr lang="zh-CN" altLang="en-US" dirty="0" smtClean="0"/>
              <a:t>出来的搜索 </a:t>
            </a:r>
            <a:endParaRPr lang="en-US" altLang="zh-CN" dirty="0" smtClean="0"/>
          </a:p>
          <a:p>
            <a:r>
              <a:rPr lang="en-US" altLang="zh-CN" dirty="0" smtClean="0"/>
              <a:t>v14 </a:t>
            </a:r>
            <a:r>
              <a:rPr lang="zh-CN" altLang="en-US" dirty="0" smtClean="0"/>
              <a:t>代表 两个搜索再此相遇</a:t>
            </a:r>
            <a:endParaRPr lang="en-US" altLang="zh-CN" dirty="0" smtClean="0"/>
          </a:p>
          <a:p>
            <a:r>
              <a:rPr lang="zh-CN" altLang="en-US" dirty="0" smtClean="0"/>
              <a:t>标颜色的点 </a:t>
            </a:r>
            <a:r>
              <a:rPr lang="en-US" altLang="zh-CN" dirty="0" smtClean="0"/>
              <a:t>15</a:t>
            </a:r>
            <a:r>
              <a:rPr lang="zh-CN" altLang="en-US" dirty="0" smtClean="0"/>
              <a:t>个</a:t>
            </a:r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11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9120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AU" b="1" dirty="0" smtClean="0"/>
              <a:t>(earth observing satellite scheduling) </a:t>
            </a:r>
            <a:r>
              <a:rPr lang="en-AU" dirty="0" smtClean="0"/>
              <a:t>select a daily shot sequence to photograph earth </a:t>
            </a:r>
            <a:r>
              <a:rPr lang="en-AU" dirty="0" err="1" smtClean="0"/>
              <a:t>landbelts</a:t>
            </a:r>
            <a:r>
              <a:rPr lang="en-AU" dirty="0" smtClean="0"/>
              <a:t>.</a:t>
            </a:r>
          </a:p>
          <a:p>
            <a:endParaRPr lang="en-AU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B65D26-9788-42EC-A62C-7E7A186AFA47}" type="slidenum">
              <a:rPr lang="en-AU" smtClean="0"/>
              <a:t>12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99912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要说清楚 为什么不是每个点都打标签   </a:t>
            </a:r>
            <a:r>
              <a:rPr lang="en-US" altLang="zh-CN" dirty="0" smtClean="0"/>
              <a:t>v5v4</a:t>
            </a:r>
            <a:r>
              <a:rPr lang="en-US" altLang="zh-CN" baseline="0" dirty="0" smtClean="0"/>
              <a:t> v4v3 </a:t>
            </a:r>
            <a:r>
              <a:rPr lang="zh-CN" altLang="en-US" baseline="0" dirty="0" smtClean="0"/>
              <a:t>有标签了 </a:t>
            </a:r>
            <a:r>
              <a:rPr lang="en-US" altLang="zh-CN" baseline="0" dirty="0" smtClean="0"/>
              <a:t>v5v3</a:t>
            </a:r>
            <a:r>
              <a:rPr lang="zh-CN" altLang="en-US" baseline="0" dirty="0" smtClean="0"/>
              <a:t>就不用标签了</a:t>
            </a:r>
            <a:endParaRPr lang="en-US" altLang="zh-CN" dirty="0" smtClean="0"/>
          </a:p>
          <a:p>
            <a:r>
              <a:rPr lang="zh-CN" altLang="en-US" dirty="0" smtClean="0"/>
              <a:t>保证标签总数最小   剪枝策略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4BAA1A-96E8-435C-850D-75A766991B98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23900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2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2771800" y="828668"/>
            <a:ext cx="6015042" cy="671506"/>
          </a:xfrm>
        </p:spPr>
        <p:txBody>
          <a:bodyPr/>
          <a:lstStyle>
            <a:lvl1pPr algn="r">
              <a:defRPr b="1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0973" name="Rectangle 1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 dirty="0"/>
          </a:p>
        </p:txBody>
      </p:sp>
      <p:sp>
        <p:nvSpPr>
          <p:cNvPr id="6" name="Rectangle 15"/>
          <p:cNvSpPr>
            <a:spLocks noGrp="1" noChangeArrowheads="1"/>
          </p:cNvSpPr>
          <p:nvPr>
            <p:ph type="ftr" sz="quarter" idx="11"/>
          </p:nvPr>
        </p:nvSpPr>
        <p:spPr>
          <a:xfrm>
            <a:off x="3419475" y="64008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257CA51-0034-49E4-B4B3-8AFF8F668DA9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8" name="Rectangle 7"/>
          <p:cNvSpPr/>
          <p:nvPr userDrawn="1"/>
        </p:nvSpPr>
        <p:spPr>
          <a:xfrm>
            <a:off x="0" y="1484784"/>
            <a:ext cx="533400" cy="228600"/>
          </a:xfrm>
          <a:prstGeom prst="rect">
            <a:avLst/>
          </a:prstGeom>
          <a:solidFill>
            <a:srgbClr val="FFCC99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590550" y="1484784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3795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59632" y="285728"/>
            <a:ext cx="7527210" cy="533400"/>
          </a:xfrm>
        </p:spPr>
        <p:txBody>
          <a:bodyPr/>
          <a:lstStyle>
            <a:lvl1pPr>
              <a:defRPr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179512" y="1071563"/>
            <a:ext cx="8911350" cy="5181600"/>
          </a:xfrm>
          <a:prstGeom prst="rect">
            <a:avLst/>
          </a:prstGeom>
        </p:spPr>
        <p:txBody>
          <a:bodyPr/>
          <a:lstStyle>
            <a:lvl1pPr marL="342900" indent="-342900">
              <a:buFont typeface="Wingdings" panose="05000000000000000000" pitchFamily="2" charset="2"/>
              <a:buChar char="p"/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spcBef>
                <a:spcPts val="0"/>
              </a:spcBef>
              <a:buFont typeface="Wingdings" panose="05000000000000000000" pitchFamily="2" charset="2"/>
              <a:buChar char="l"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spcBef>
                <a:spcPts val="0"/>
              </a:spcBef>
              <a:defRPr sz="2800" b="1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3pPr>
            <a:lvl4pPr>
              <a:spcBef>
                <a:spcPts val="0"/>
              </a:spcBef>
              <a:defRPr sz="24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4pPr>
            <a:lvl5pPr>
              <a:defRPr sz="1800">
                <a:latin typeface="微软雅黑 Light" panose="020B0502040204020203" pitchFamily="34" charset="-122"/>
                <a:ea typeface="微软雅黑 Light" panose="020B0502040204020203" pitchFamily="3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</a:t>
            </a:r>
            <a:r>
              <a:rPr lang="zh-CN" altLang="en-US" dirty="0" smtClean="0"/>
              <a:t>级</a:t>
            </a:r>
            <a:endParaRPr lang="zh-CN" altLang="en-US" dirty="0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ftr" sz="quarter" idx="11"/>
          </p:nvPr>
        </p:nvSpPr>
        <p:spPr>
          <a:xfrm>
            <a:off x="3352800" y="64008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13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262E079A-18BC-42B2-A6C0-61BFA2EC9C47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1" name="Rectangle 8"/>
          <p:cNvSpPr/>
          <p:nvPr userDrawn="1"/>
        </p:nvSpPr>
        <p:spPr>
          <a:xfrm>
            <a:off x="590550" y="896144"/>
            <a:ext cx="8553450" cy="228600"/>
          </a:xfrm>
          <a:prstGeom prst="rect">
            <a:avLst/>
          </a:prstGeom>
          <a:solidFill>
            <a:srgbClr val="0070C0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  <p:sp>
        <p:nvSpPr>
          <p:cNvPr id="12" name="Rectangle 7"/>
          <p:cNvSpPr/>
          <p:nvPr userDrawn="1"/>
        </p:nvSpPr>
        <p:spPr>
          <a:xfrm>
            <a:off x="0" y="896144"/>
            <a:ext cx="533400" cy="228600"/>
          </a:xfrm>
          <a:prstGeom prst="rect">
            <a:avLst/>
          </a:prstGeom>
          <a:solidFill>
            <a:srgbClr val="FFCC99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400">
              <a:solidFill>
                <a:srgbClr val="FFFFFF"/>
              </a:solidFill>
              <a:ea typeface="宋体" pitchFamily="2" charset="-122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17999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19184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t>2019/6/27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0048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2699793" y="357188"/>
            <a:ext cx="6229896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39949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39000" y="64008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kumimoji="0" sz="1400"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8A7806BD-A5F0-4A34-A4DD-364182D94B64}" type="slidenum">
              <a:rPr lang="zh-CN" altLang="en-US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28" name="Line 12"/>
          <p:cNvSpPr>
            <a:spLocks noChangeShapeType="1"/>
          </p:cNvSpPr>
          <p:nvPr/>
        </p:nvSpPr>
        <p:spPr bwMode="auto">
          <a:xfrm>
            <a:off x="71438" y="1000125"/>
            <a:ext cx="8610600" cy="0"/>
          </a:xfrm>
          <a:prstGeom prst="line">
            <a:avLst/>
          </a:prstGeom>
          <a:noFill/>
          <a:ln w="76200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 sz="240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7" r:id="rId1"/>
    <p:sldLayoutId id="2147484028" r:id="rId2"/>
    <p:sldLayoutId id="2147484029" r:id="rId3"/>
    <p:sldLayoutId id="2147484030" r:id="rId4"/>
  </p:sldLayoutIdLst>
  <p:timing>
    <p:tnLst>
      <p:par>
        <p:cTn id="1" dur="indefinite" restart="never" nodeType="tmRoot"/>
      </p:par>
    </p:tnLst>
  </p:timing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kumimoji="1" sz="3800" b="1">
          <a:solidFill>
            <a:srgbClr val="005C2B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kumimoji="1" sz="3200" b="1">
          <a:solidFill>
            <a:srgbClr val="002060"/>
          </a:solidFill>
          <a:latin typeface="Tahoma" pitchFamily="34" charset="0"/>
          <a:ea typeface="黑体" pitchFamily="2" charset="-122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400">
          <a:solidFill>
            <a:schemeClr val="hlink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kumimoji="1" sz="2800">
          <a:solidFill>
            <a:srgbClr val="0000FF"/>
          </a:solidFill>
          <a:latin typeface="+mn-lt"/>
          <a:ea typeface="黑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ü"/>
        <a:defRPr kumimoji="1" sz="2400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kumimoji="1" sz="2000" b="1">
          <a:solidFill>
            <a:schemeClr val="tx1"/>
          </a:solidFill>
          <a:latin typeface="华文楷体" pitchFamily="2" charset="-122"/>
          <a:ea typeface="华文楷体" pitchFamily="2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000">
          <a:solidFill>
            <a:schemeClr val="tx1"/>
          </a:solidFill>
          <a:latin typeface="+mn-lt"/>
          <a:ea typeface="宋体" charset="-122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kumimoji="1" sz="2400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7F50C22-7464-A14B-A5AE-9E0EEFF49F55}"/>
              </a:ext>
            </a:extLst>
          </p:cNvPr>
          <p:cNvSpPr txBox="1">
            <a:spLocks/>
          </p:cNvSpPr>
          <p:nvPr/>
        </p:nvSpPr>
        <p:spPr>
          <a:xfrm>
            <a:off x="44896" y="1725896"/>
            <a:ext cx="8991600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altLang="zh-CN" sz="3200" spc="3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When Hierarchy Meets 2-Hop</a:t>
            </a:r>
            <a:r>
              <a:rPr kumimoji="0" lang="en-AU" altLang="zh-CN" sz="3200" spc="3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-</a:t>
            </a:r>
            <a:r>
              <a:rPr kumimoji="0" lang="en-AU" altLang="zh-CN" sz="3200" spc="300" dirty="0" err="1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Labeling</a:t>
            </a:r>
            <a:r>
              <a:rPr kumimoji="0" lang="en-AU" altLang="zh-CN" sz="3200" spc="300" dirty="0"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: Efficient Shortest Distance Queries on Road Network</a:t>
            </a:r>
            <a:endParaRPr kumimoji="0" lang="en-US" sz="3200" spc="300" dirty="0"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073F0873-172E-5245-8036-BF435506ED0C}"/>
              </a:ext>
            </a:extLst>
          </p:cNvPr>
          <p:cNvSpPr txBox="1">
            <a:spLocks/>
          </p:cNvSpPr>
          <p:nvPr/>
        </p:nvSpPr>
        <p:spPr>
          <a:xfrm>
            <a:off x="449329" y="3377495"/>
            <a:ext cx="8182735" cy="149166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dirty="0" smtClean="0"/>
              <a:t>Dian Ouyang</a:t>
            </a:r>
            <a:r>
              <a:rPr lang="en-US" sz="1600" baseline="30000" dirty="0" smtClean="0"/>
              <a:t>1</a:t>
            </a:r>
            <a:r>
              <a:rPr lang="en-US" altLang="zh-Hans" sz="1600" dirty="0" smtClean="0"/>
              <a:t>,</a:t>
            </a:r>
            <a:r>
              <a:rPr lang="zh-Hans" altLang="en-US" sz="1600" dirty="0" smtClean="0"/>
              <a:t> </a:t>
            </a:r>
            <a:r>
              <a:rPr lang="en-US" sz="1600" dirty="0" smtClean="0"/>
              <a:t>Lu Qin</a:t>
            </a:r>
            <a:r>
              <a:rPr lang="en-US" sz="1600" baseline="30000" dirty="0" smtClean="0"/>
              <a:t>1</a:t>
            </a:r>
            <a:r>
              <a:rPr lang="en-US" altLang="zh-Hans" sz="1600" dirty="0" smtClean="0"/>
              <a:t>, </a:t>
            </a:r>
            <a:r>
              <a:rPr lang="en-US" altLang="zh-Hans" sz="1600" dirty="0" err="1" smtClean="0"/>
              <a:t>Lijun</a:t>
            </a:r>
            <a:r>
              <a:rPr lang="en-US" altLang="zh-Hans" sz="1600" dirty="0" smtClean="0"/>
              <a:t> Chang</a:t>
            </a:r>
            <a:r>
              <a:rPr lang="en-US" sz="1600" baseline="30000" dirty="0"/>
              <a:t>2</a:t>
            </a:r>
            <a:r>
              <a:rPr lang="en-US" altLang="zh-Hans" sz="1600" dirty="0" smtClean="0"/>
              <a:t>,</a:t>
            </a:r>
            <a:r>
              <a:rPr lang="zh-Hans" altLang="en-US" sz="1600" dirty="0" smtClean="0"/>
              <a:t> </a:t>
            </a:r>
            <a:r>
              <a:rPr lang="en-US" sz="1600" dirty="0" err="1" smtClean="0"/>
              <a:t>Xuemin</a:t>
            </a:r>
            <a:r>
              <a:rPr lang="en-US" sz="1600" dirty="0" smtClean="0"/>
              <a:t> Lin</a:t>
            </a:r>
            <a:r>
              <a:rPr lang="en-US" sz="1600" baseline="30000" dirty="0"/>
              <a:t>3</a:t>
            </a:r>
            <a:r>
              <a:rPr lang="en-US" altLang="zh-Hans" sz="1600" dirty="0" smtClean="0"/>
              <a:t>, Ying Zhang</a:t>
            </a:r>
            <a:r>
              <a:rPr lang="en-US" sz="1600" baseline="30000" dirty="0"/>
              <a:t>1</a:t>
            </a:r>
            <a:r>
              <a:rPr lang="en-US" altLang="zh-Hans" sz="1600" dirty="0" smtClean="0"/>
              <a:t> and Qing Zhu</a:t>
            </a:r>
            <a:r>
              <a:rPr lang="en-US" altLang="zh-Hans" sz="1600" baseline="30000" dirty="0" smtClean="0"/>
              <a:t>4</a:t>
            </a:r>
            <a:endParaRPr lang="en-US" sz="1600" baseline="30000" dirty="0" smtClean="0"/>
          </a:p>
          <a:p>
            <a:r>
              <a:rPr lang="en-US" sz="1600" baseline="30000" dirty="0" smtClean="0"/>
              <a:t>1</a:t>
            </a:r>
            <a:r>
              <a:rPr lang="en-US" sz="1600" dirty="0" smtClean="0"/>
              <a:t>CAI, FEIT, University of Technology Sydney, Australia</a:t>
            </a:r>
          </a:p>
          <a:p>
            <a:r>
              <a:rPr lang="en-US" sz="1600" baseline="30000" dirty="0" smtClean="0"/>
              <a:t>2</a:t>
            </a:r>
            <a:r>
              <a:rPr lang="en-US" sz="1600" dirty="0" smtClean="0"/>
              <a:t>The University of Sydney, Australia</a:t>
            </a:r>
            <a:endParaRPr lang="en-US" sz="1600" baseline="30000" dirty="0" smtClean="0"/>
          </a:p>
          <a:p>
            <a:r>
              <a:rPr lang="en-US" sz="1600" baseline="30000" dirty="0" smtClean="0"/>
              <a:t>3</a:t>
            </a:r>
            <a:r>
              <a:rPr lang="en-US" sz="1600" dirty="0" smtClean="0"/>
              <a:t>The University of New South Wales, Australia</a:t>
            </a:r>
          </a:p>
          <a:p>
            <a:r>
              <a:rPr lang="en-US" sz="1600" baseline="30000" dirty="0" smtClean="0"/>
              <a:t>4</a:t>
            </a:r>
            <a:r>
              <a:rPr lang="en-US" sz="1600" dirty="0" smtClean="0"/>
              <a:t>School of Information, </a:t>
            </a:r>
            <a:r>
              <a:rPr lang="en-US" sz="1600" dirty="0" err="1" smtClean="0"/>
              <a:t>Renmin</a:t>
            </a:r>
            <a:r>
              <a:rPr lang="en-US" sz="1600" dirty="0" smtClean="0"/>
              <a:t> University </a:t>
            </a:r>
            <a:r>
              <a:rPr lang="en-US" sz="1600" dirty="0"/>
              <a:t>of </a:t>
            </a:r>
            <a:r>
              <a:rPr lang="en-US" sz="1600" dirty="0" smtClean="0"/>
              <a:t>China</a:t>
            </a:r>
            <a:endParaRPr lang="en-US" sz="1600" dirty="0"/>
          </a:p>
          <a:p>
            <a:endParaRPr lang="en-US" sz="160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7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561"/>
    </mc:Choice>
    <mc:Fallback xmlns="">
      <p:transition spd="slow" advTm="3556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Hierarchy-based 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Contraction </a:t>
            </a:r>
            <a:r>
              <a:rPr lang="en-AU" sz="2400" dirty="0" smtClean="0"/>
              <a:t>Hierarchies(CH):</a:t>
            </a:r>
          </a:p>
          <a:p>
            <a:pPr lvl="1"/>
            <a:r>
              <a:rPr lang="en-AU" sz="2400" dirty="0" smtClean="0">
                <a:solidFill>
                  <a:srgbClr val="FF0000"/>
                </a:solidFill>
              </a:rPr>
              <a:t>CH</a:t>
            </a:r>
            <a:r>
              <a:rPr lang="en-AU" sz="2400" dirty="0" smtClean="0"/>
              <a:t> is </a:t>
            </a:r>
            <a:r>
              <a:rPr lang="en-AU" sz="2400" dirty="0"/>
              <a:t>an </a:t>
            </a:r>
            <a:r>
              <a:rPr lang="en-AU" sz="2400" b="1" dirty="0"/>
              <a:t>indexing approach </a:t>
            </a:r>
            <a:r>
              <a:rPr lang="en-AU" sz="2400" dirty="0"/>
              <a:t>that </a:t>
            </a:r>
            <a:r>
              <a:rPr lang="en-AU" sz="2400" dirty="0" smtClean="0"/>
              <a:t>imposes a </a:t>
            </a:r>
            <a:r>
              <a:rPr lang="en-AU" sz="2400" b="1" dirty="0"/>
              <a:t>hierarchy</a:t>
            </a:r>
            <a:r>
              <a:rPr lang="en-AU" sz="2400" dirty="0"/>
              <a:t> of all vertices in </a:t>
            </a:r>
            <a:r>
              <a:rPr lang="en-AU" sz="2400" b="1" i="1" dirty="0">
                <a:solidFill>
                  <a:srgbClr val="00B050"/>
                </a:solidFill>
              </a:rPr>
              <a:t>G</a:t>
            </a:r>
            <a:r>
              <a:rPr lang="en-AU" sz="2400" dirty="0"/>
              <a:t> by assigning each vertex </a:t>
            </a:r>
            <a:r>
              <a:rPr lang="en-AU" sz="2400" b="1" i="1" dirty="0">
                <a:solidFill>
                  <a:srgbClr val="00B050"/>
                </a:solidFill>
              </a:rPr>
              <a:t>v</a:t>
            </a:r>
            <a:r>
              <a:rPr lang="en-AU" sz="2400" dirty="0"/>
              <a:t> a </a:t>
            </a:r>
            <a:r>
              <a:rPr lang="en-AU" sz="2400" dirty="0" smtClean="0"/>
              <a:t>rank </a:t>
            </a:r>
            <a:r>
              <a:rPr lang="en-AU" sz="2400" b="1" i="1" dirty="0">
                <a:solidFill>
                  <a:srgbClr val="00B050"/>
                </a:solidFill>
              </a:rPr>
              <a:t>r(v</a:t>
            </a:r>
            <a:r>
              <a:rPr lang="en-AU" sz="2400" b="1" i="1" dirty="0" smtClean="0">
                <a:solidFill>
                  <a:srgbClr val="00B050"/>
                </a:solidFill>
              </a:rPr>
              <a:t>)</a:t>
            </a:r>
            <a:r>
              <a:rPr lang="en-AU" sz="2400" dirty="0" smtClean="0"/>
              <a:t>.</a:t>
            </a:r>
          </a:p>
          <a:p>
            <a:pPr marL="457200" lvl="1" indent="0">
              <a:buNone/>
            </a:pPr>
            <a:endParaRPr lang="en-US" altLang="zh-CN" sz="2000" dirty="0" smtClean="0"/>
          </a:p>
          <a:p>
            <a:pPr marL="457200" lvl="1" indent="0">
              <a:buNone/>
            </a:pPr>
            <a:r>
              <a:rPr lang="en-US" altLang="zh-CN" sz="2000" dirty="0"/>
              <a:t>v</a:t>
            </a:r>
            <a:r>
              <a:rPr lang="en-US" altLang="zh-CN" sz="2000" dirty="0" smtClean="0"/>
              <a:t>12&lt;v9&lt;v10&lt;v3&lt;v11&lt;v4&lt;v5&lt;v7&lt;v8&lt;v6&lt;v2&lt;v1&lt;v15&lt;v19&lt;v20&lt;</a:t>
            </a:r>
          </a:p>
          <a:p>
            <a:pPr marL="457200" lvl="1" indent="0">
              <a:buNone/>
            </a:pPr>
            <a:r>
              <a:rPr lang="en-US" altLang="zh-CN" sz="2000" dirty="0" smtClean="0"/>
              <a:t>v17&lt;v16&lt;v18&lt;v13&lt;v14</a:t>
            </a:r>
            <a:endParaRPr lang="en-AU" sz="20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6850" y="3212976"/>
            <a:ext cx="5400600" cy="3505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6"/>
          <p:cNvSpPr txBox="1"/>
          <p:nvPr/>
        </p:nvSpPr>
        <p:spPr>
          <a:xfrm>
            <a:off x="539552" y="4005064"/>
            <a:ext cx="25202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</a:t>
            </a:r>
          </a:p>
          <a:p>
            <a:r>
              <a:rPr lang="en-US" altLang="zh-CN" b="1" i="1" dirty="0" smtClean="0"/>
              <a:t>q = (v</a:t>
            </a:r>
            <a:r>
              <a:rPr lang="en-US" altLang="zh-CN" b="1" i="1" baseline="-25000" dirty="0" smtClean="0"/>
              <a:t>1</a:t>
            </a:r>
            <a:r>
              <a:rPr lang="en-US" altLang="zh-CN" b="1" i="1" dirty="0" smtClean="0"/>
              <a:t>, v</a:t>
            </a:r>
            <a:r>
              <a:rPr lang="en-US" altLang="zh-CN" i="1" baseline="-25000" dirty="0"/>
              <a:t>6</a:t>
            </a:r>
            <a:r>
              <a:rPr lang="en-US" altLang="zh-CN" b="1" i="1" dirty="0" smtClean="0"/>
              <a:t>)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0803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750"/>
    </mc:Choice>
    <mc:Fallback xmlns="">
      <p:transition spd="slow" advTm="3475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Hierarchy-based 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Contraction </a:t>
            </a:r>
            <a:r>
              <a:rPr lang="en-AU" sz="2400" dirty="0" smtClean="0"/>
              <a:t>Hierarchies(CH):</a:t>
            </a:r>
          </a:p>
          <a:p>
            <a:pPr lvl="1"/>
            <a:r>
              <a:rPr lang="en-AU" sz="2400" dirty="0" smtClean="0">
                <a:solidFill>
                  <a:srgbClr val="FF0000"/>
                </a:solidFill>
              </a:rPr>
              <a:t>CH</a:t>
            </a:r>
            <a:r>
              <a:rPr lang="en-AU" sz="2400" dirty="0" smtClean="0"/>
              <a:t> is </a:t>
            </a:r>
            <a:r>
              <a:rPr lang="en-AU" sz="2400" dirty="0"/>
              <a:t>an </a:t>
            </a:r>
            <a:r>
              <a:rPr lang="en-AU" sz="2400" b="1" dirty="0"/>
              <a:t>indexing approach </a:t>
            </a:r>
            <a:r>
              <a:rPr lang="en-AU" sz="2400" dirty="0"/>
              <a:t>that </a:t>
            </a:r>
            <a:r>
              <a:rPr lang="en-AU" sz="2400" dirty="0" smtClean="0"/>
              <a:t>imposes a </a:t>
            </a:r>
            <a:r>
              <a:rPr lang="en-AU" sz="2400" b="1" dirty="0"/>
              <a:t>hierarchy</a:t>
            </a:r>
            <a:r>
              <a:rPr lang="en-AU" sz="2400" dirty="0"/>
              <a:t> of all vertices in </a:t>
            </a:r>
            <a:r>
              <a:rPr lang="en-AU" sz="2400" b="1" i="1" dirty="0">
                <a:solidFill>
                  <a:srgbClr val="00B050"/>
                </a:solidFill>
              </a:rPr>
              <a:t>G</a:t>
            </a:r>
            <a:r>
              <a:rPr lang="en-AU" sz="2400" dirty="0"/>
              <a:t> by assigning each vertex </a:t>
            </a:r>
            <a:r>
              <a:rPr lang="en-AU" sz="2400" b="1" i="1" dirty="0">
                <a:solidFill>
                  <a:srgbClr val="00B050"/>
                </a:solidFill>
              </a:rPr>
              <a:t>v</a:t>
            </a:r>
            <a:r>
              <a:rPr lang="en-AU" sz="2400" dirty="0"/>
              <a:t> a </a:t>
            </a:r>
            <a:r>
              <a:rPr lang="en-AU" sz="2400" dirty="0" smtClean="0"/>
              <a:t>rank </a:t>
            </a:r>
            <a:r>
              <a:rPr lang="en-AU" sz="2400" b="1" i="1" dirty="0">
                <a:solidFill>
                  <a:srgbClr val="00B050"/>
                </a:solidFill>
              </a:rPr>
              <a:t>r(v)</a:t>
            </a:r>
            <a:r>
              <a:rPr lang="en-AU" sz="2400" dirty="0"/>
              <a:t>.</a:t>
            </a:r>
          </a:p>
          <a:p>
            <a:endParaRPr lang="en-AU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322" y="3068960"/>
            <a:ext cx="5437897" cy="347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34318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</a:t>
            </a:r>
          </a:p>
          <a:p>
            <a:r>
              <a:rPr lang="en-US" altLang="zh-CN" b="1" i="1" dirty="0" smtClean="0"/>
              <a:t>q = (v</a:t>
            </a:r>
            <a:r>
              <a:rPr lang="en-US" altLang="zh-CN" b="1" i="1" baseline="-25000" dirty="0" smtClean="0"/>
              <a:t>12</a:t>
            </a:r>
            <a:r>
              <a:rPr lang="en-US" altLang="zh-CN" b="1" i="1" dirty="0" smtClean="0"/>
              <a:t>, v</a:t>
            </a:r>
            <a:r>
              <a:rPr lang="en-US" altLang="zh-CN" b="1" i="1" baseline="-25000" dirty="0" smtClean="0"/>
              <a:t>19</a:t>
            </a:r>
            <a:r>
              <a:rPr lang="en-US" altLang="zh-CN" b="1" i="1" dirty="0" smtClean="0"/>
              <a:t>)</a:t>
            </a:r>
            <a:endParaRPr lang="en-AU" b="1" i="1" dirty="0"/>
          </a:p>
        </p:txBody>
      </p:sp>
    </p:spTree>
    <p:extLst>
      <p:ext uri="{BB962C8B-B14F-4D97-AF65-F5344CB8AC3E}">
        <p14:creationId xmlns:p14="http://schemas.microsoft.com/office/powerpoint/2010/main" val="2389822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2"/>
    </mc:Choice>
    <mc:Fallback xmlns="">
      <p:transition spd="slow" advTm="3012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Hierarchy-based Solution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400" dirty="0"/>
              <a:t>Contraction </a:t>
            </a:r>
            <a:r>
              <a:rPr lang="en-AU" sz="2400" dirty="0" smtClean="0"/>
              <a:t>Hierarchies(CH):</a:t>
            </a:r>
          </a:p>
          <a:p>
            <a:pPr lvl="1"/>
            <a:r>
              <a:rPr lang="en-AU" sz="2400" dirty="0" smtClean="0">
                <a:solidFill>
                  <a:srgbClr val="FF0000"/>
                </a:solidFill>
              </a:rPr>
              <a:t>CH</a:t>
            </a:r>
            <a:r>
              <a:rPr lang="en-AU" sz="2400" dirty="0" smtClean="0"/>
              <a:t> is </a:t>
            </a:r>
            <a:r>
              <a:rPr lang="en-AU" sz="2400" dirty="0"/>
              <a:t>an </a:t>
            </a:r>
            <a:r>
              <a:rPr lang="en-AU" sz="2400" b="1" dirty="0"/>
              <a:t>indexing approach </a:t>
            </a:r>
            <a:r>
              <a:rPr lang="en-AU" sz="2400" dirty="0"/>
              <a:t>that </a:t>
            </a:r>
            <a:r>
              <a:rPr lang="en-AU" sz="2400" dirty="0" smtClean="0"/>
              <a:t>imposes a </a:t>
            </a:r>
            <a:r>
              <a:rPr lang="en-AU" sz="2400" b="1" dirty="0"/>
              <a:t>hierarchy</a:t>
            </a:r>
            <a:r>
              <a:rPr lang="en-AU" sz="2400" dirty="0"/>
              <a:t> of all vertices in </a:t>
            </a:r>
            <a:r>
              <a:rPr lang="en-AU" sz="2400" b="1" i="1" dirty="0">
                <a:solidFill>
                  <a:srgbClr val="00B050"/>
                </a:solidFill>
              </a:rPr>
              <a:t>G</a:t>
            </a:r>
            <a:r>
              <a:rPr lang="en-AU" sz="2400" dirty="0"/>
              <a:t> by assigning each vertex </a:t>
            </a:r>
            <a:r>
              <a:rPr lang="en-AU" sz="2400" b="1" i="1" dirty="0">
                <a:solidFill>
                  <a:srgbClr val="00B050"/>
                </a:solidFill>
              </a:rPr>
              <a:t>v</a:t>
            </a:r>
            <a:r>
              <a:rPr lang="en-AU" sz="2400" dirty="0"/>
              <a:t> a </a:t>
            </a:r>
            <a:r>
              <a:rPr lang="en-AU" sz="2400" dirty="0" smtClean="0"/>
              <a:t>rank </a:t>
            </a:r>
            <a:r>
              <a:rPr lang="en-AU" sz="2400" b="1" i="1" dirty="0">
                <a:solidFill>
                  <a:srgbClr val="00B050"/>
                </a:solidFill>
              </a:rPr>
              <a:t>r(v)</a:t>
            </a:r>
            <a:r>
              <a:rPr lang="en-AU" sz="2400" dirty="0"/>
              <a:t>.</a:t>
            </a:r>
          </a:p>
          <a:p>
            <a:endParaRPr lang="en-AU" sz="2400" dirty="0" smtClean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322" y="3068960"/>
            <a:ext cx="5437897" cy="34796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39552" y="3431892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</a:t>
            </a:r>
          </a:p>
          <a:p>
            <a:r>
              <a:rPr lang="en-US" altLang="zh-CN" b="1" i="1" dirty="0" smtClean="0"/>
              <a:t>q = (v</a:t>
            </a:r>
            <a:r>
              <a:rPr lang="en-US" altLang="zh-CN" b="1" i="1" baseline="-25000" dirty="0" smtClean="0"/>
              <a:t>12</a:t>
            </a:r>
            <a:r>
              <a:rPr lang="en-US" altLang="zh-CN" b="1" i="1" dirty="0" smtClean="0"/>
              <a:t>, v</a:t>
            </a:r>
            <a:r>
              <a:rPr lang="en-US" altLang="zh-CN" b="1" i="1" baseline="-25000" dirty="0" smtClean="0"/>
              <a:t>19</a:t>
            </a:r>
            <a:r>
              <a:rPr lang="en-US" altLang="zh-CN" b="1" i="1" dirty="0" smtClean="0"/>
              <a:t>)</a:t>
            </a:r>
            <a:endParaRPr lang="en-AU" b="1" i="1" dirty="0"/>
          </a:p>
        </p:txBody>
      </p:sp>
      <p:sp>
        <p:nvSpPr>
          <p:cNvPr id="6" name="矩形 5"/>
          <p:cNvSpPr/>
          <p:nvPr/>
        </p:nvSpPr>
        <p:spPr>
          <a:xfrm>
            <a:off x="1813792" y="2831454"/>
            <a:ext cx="7145739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The search space is large when query distance is long</a:t>
            </a:r>
            <a:endParaRPr lang="zh-CN" altLang="en-US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641676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057"/>
    </mc:Choice>
    <mc:Fallback xmlns="">
      <p:transition spd="slow" advTm="7057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Hop-based Solution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400" dirty="0" smtClean="0"/>
                  <a:t>2-Hop Label:</a:t>
                </a:r>
                <a:endParaRPr lang="en-AU" sz="2400" dirty="0"/>
              </a:p>
              <a:p>
                <a:pPr lvl="1"/>
                <a:r>
                  <a:rPr lang="en-AU" sz="1800" dirty="0" smtClean="0">
                    <a:solidFill>
                      <a:schemeClr val="tx1"/>
                    </a:solidFill>
                  </a:rPr>
                  <a:t>Given each vertex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1800" dirty="0" smtClean="0">
                    <a:solidFill>
                      <a:schemeClr val="tx1"/>
                    </a:solidFill>
                  </a:rPr>
                  <a:t> a label which contains a </a:t>
                </a:r>
                <a:r>
                  <a:rPr lang="en-AU" sz="1800" b="1" dirty="0">
                    <a:solidFill>
                      <a:schemeClr val="tx1"/>
                    </a:solidFill>
                  </a:rPr>
                  <a:t>collection of </a:t>
                </a:r>
                <a:r>
                  <a:rPr lang="en-AU" sz="1800" b="1" i="1" dirty="0">
                    <a:solidFill>
                      <a:schemeClr val="tx1"/>
                    </a:solidFill>
                  </a:rPr>
                  <a:t>pairs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u</a:t>
                </a:r>
                <a:r>
                  <a:rPr lang="en-AU" sz="1800" b="1" i="1" dirty="0" err="1">
                    <a:solidFill>
                      <a:schemeClr val="tx1"/>
                    </a:solidFill>
                  </a:rPr>
                  <a:t>,dist</a:t>
                </a:r>
                <a:r>
                  <a:rPr lang="en-AU" sz="1800" b="1" i="1" dirty="0">
                    <a:solidFill>
                      <a:schemeClr val="tx1"/>
                    </a:solidFill>
                  </a:rPr>
                  <a:t>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v,u</a:t>
                </a:r>
                <a:r>
                  <a:rPr lang="en-AU" sz="1800" b="1" i="1" dirty="0" smtClean="0">
                    <a:solidFill>
                      <a:schemeClr val="tx1"/>
                    </a:solidFill>
                  </a:rPr>
                  <a:t>))</a:t>
                </a:r>
                <a:r>
                  <a:rPr lang="en-AU" sz="1800" dirty="0" smtClean="0">
                    <a:solidFill>
                      <a:schemeClr val="tx1"/>
                    </a:solidFill>
                  </a:rPr>
                  <a:t>, the </a:t>
                </a:r>
                <a:r>
                  <a:rPr lang="en-AU" sz="1800" dirty="0">
                    <a:solidFill>
                      <a:schemeClr val="tx1"/>
                    </a:solidFill>
                  </a:rPr>
                  <a:t>shortest distance of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s</a:t>
                </a:r>
                <a:r>
                  <a:rPr lang="en-AU" sz="1800" dirty="0">
                    <a:solidFill>
                      <a:schemeClr val="tx1"/>
                    </a:solidFill>
                  </a:rPr>
                  <a:t>,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1800" dirty="0">
                    <a:solidFill>
                      <a:schemeClr val="tx1"/>
                    </a:solidFill>
                  </a:rPr>
                  <a:t> can be calculated as follows:</a:t>
                </a:r>
              </a:p>
              <a:p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18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)∩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d>
                          <m:d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l="-68" t="-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8393" y="2924944"/>
            <a:ext cx="499230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284984"/>
            <a:ext cx="3123542" cy="1991617"/>
          </a:xfrm>
          <a:prstGeom prst="rect">
            <a:avLst/>
          </a:prstGeom>
        </p:spPr>
      </p:pic>
      <p:sp>
        <p:nvSpPr>
          <p:cNvPr id="6" name="右箭头 5"/>
          <p:cNvSpPr/>
          <p:nvPr/>
        </p:nvSpPr>
        <p:spPr bwMode="auto">
          <a:xfrm>
            <a:off x="3635895" y="3974758"/>
            <a:ext cx="532497" cy="612068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en-AU" sz="24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ahoma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743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278"/>
    </mc:Choice>
    <mc:Fallback xmlns="">
      <p:transition spd="slow" advTm="30278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Hop-based Solution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22" y="2924944"/>
            <a:ext cx="499230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83568" y="4005064"/>
            <a:ext cx="25202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</a:t>
            </a:r>
          </a:p>
          <a:p>
            <a:r>
              <a:rPr lang="en-US" altLang="zh-CN" b="1" i="1" dirty="0" smtClean="0"/>
              <a:t>q = (</a:t>
            </a:r>
            <a:r>
              <a:rPr lang="en-US" altLang="zh-CN" b="1" i="1" dirty="0" smtClean="0">
                <a:solidFill>
                  <a:srgbClr val="FF0000"/>
                </a:solidFill>
              </a:rPr>
              <a:t>v</a:t>
            </a:r>
            <a:r>
              <a:rPr lang="en-US" altLang="zh-CN" b="1" i="1" baseline="-25000" dirty="0" smtClean="0">
                <a:solidFill>
                  <a:srgbClr val="FF0000"/>
                </a:solidFill>
              </a:rPr>
              <a:t>12</a:t>
            </a:r>
            <a:r>
              <a:rPr lang="en-US" altLang="zh-CN" b="1" i="1" dirty="0" smtClean="0"/>
              <a:t>, </a:t>
            </a:r>
            <a:r>
              <a:rPr lang="en-US" altLang="zh-CN" b="1" i="1" dirty="0" smtClean="0">
                <a:solidFill>
                  <a:srgbClr val="00B050"/>
                </a:solidFill>
              </a:rPr>
              <a:t>v</a:t>
            </a:r>
            <a:r>
              <a:rPr lang="en-US" altLang="zh-CN" b="1" i="1" baseline="-25000" dirty="0" smtClean="0">
                <a:solidFill>
                  <a:srgbClr val="00B050"/>
                </a:solidFill>
              </a:rPr>
              <a:t>19</a:t>
            </a:r>
            <a:r>
              <a:rPr lang="en-US" altLang="zh-CN" b="1" i="1" dirty="0" smtClean="0"/>
              <a:t>)</a:t>
            </a:r>
            <a:endParaRPr lang="en-AU" b="1" i="1" dirty="0"/>
          </a:p>
        </p:txBody>
      </p:sp>
      <p:cxnSp>
        <p:nvCxnSpPr>
          <p:cNvPr id="10" name="直接连接符 9"/>
          <p:cNvCxnSpPr/>
          <p:nvPr/>
        </p:nvCxnSpPr>
        <p:spPr>
          <a:xfrm>
            <a:off x="4355976" y="5276601"/>
            <a:ext cx="4464496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4355976" y="6381328"/>
            <a:ext cx="4248472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400" dirty="0"/>
                  <a:t>2-Hop Label:</a:t>
                </a:r>
              </a:p>
              <a:p>
                <a:pPr lvl="1"/>
                <a:r>
                  <a:rPr lang="en-AU" sz="1800" dirty="0"/>
                  <a:t>Given each vertex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1800" dirty="0"/>
                  <a:t> a label which contains a </a:t>
                </a:r>
                <a:r>
                  <a:rPr lang="en-AU" sz="1800" b="1" dirty="0"/>
                  <a:t>collection of </a:t>
                </a:r>
                <a:r>
                  <a:rPr lang="en-AU" sz="1800" b="1" i="1" dirty="0"/>
                  <a:t>pairs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u</a:t>
                </a:r>
                <a:r>
                  <a:rPr lang="en-AU" sz="1800" b="1" i="1" dirty="0" err="1"/>
                  <a:t>,dist</a:t>
                </a:r>
                <a:r>
                  <a:rPr lang="en-AU" sz="1800" b="1" i="1" dirty="0"/>
                  <a:t>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v,u</a:t>
                </a:r>
                <a:r>
                  <a:rPr lang="en-AU" sz="1800" b="1" i="1" dirty="0"/>
                  <a:t>))</a:t>
                </a:r>
                <a:r>
                  <a:rPr lang="en-AU" sz="1800" dirty="0"/>
                  <a:t>, the shortest distance of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s</a:t>
                </a:r>
                <a:r>
                  <a:rPr lang="en-AU" sz="1800" dirty="0"/>
                  <a:t>,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1800" dirty="0"/>
                  <a:t> can be calculated as follows:</a:t>
                </a:r>
              </a:p>
              <a:p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18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)∩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d>
                          <m:d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68" t="-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9030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606"/>
    </mc:Choice>
    <mc:Fallback xmlns="">
      <p:transition spd="slow" advTm="2260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Hop-based Solution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6122" y="2924944"/>
            <a:ext cx="4992301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直接连接符 10"/>
          <p:cNvCxnSpPr/>
          <p:nvPr/>
        </p:nvCxnSpPr>
        <p:spPr>
          <a:xfrm>
            <a:off x="5364088" y="6381328"/>
            <a:ext cx="432048" cy="0"/>
          </a:xfrm>
          <a:prstGeom prst="line">
            <a:avLst/>
          </a:prstGeom>
          <a:ln>
            <a:solidFill>
              <a:srgbClr val="00B05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8388424" y="5265445"/>
            <a:ext cx="36004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6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AU" sz="2400" dirty="0"/>
                  <a:t>2-Hop Label:</a:t>
                </a:r>
              </a:p>
              <a:p>
                <a:pPr lvl="1"/>
                <a:r>
                  <a:rPr lang="en-AU" sz="1800" dirty="0"/>
                  <a:t>Given each vertex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1800" dirty="0"/>
                  <a:t> a label which contains a </a:t>
                </a:r>
                <a:r>
                  <a:rPr lang="en-AU" sz="1800" b="1" dirty="0"/>
                  <a:t>collection of </a:t>
                </a:r>
                <a:r>
                  <a:rPr lang="en-AU" sz="1800" b="1" i="1" dirty="0"/>
                  <a:t>pairs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u</a:t>
                </a:r>
                <a:r>
                  <a:rPr lang="en-AU" sz="1800" b="1" i="1" dirty="0" err="1"/>
                  <a:t>,dist</a:t>
                </a:r>
                <a:r>
                  <a:rPr lang="en-AU" sz="1800" b="1" i="1" dirty="0"/>
                  <a:t> (</a:t>
                </a:r>
                <a:r>
                  <a:rPr lang="en-AU" sz="1800" b="1" i="1" dirty="0" err="1">
                    <a:solidFill>
                      <a:srgbClr val="00B050"/>
                    </a:solidFill>
                  </a:rPr>
                  <a:t>v,u</a:t>
                </a:r>
                <a:r>
                  <a:rPr lang="en-AU" sz="1800" b="1" i="1" dirty="0"/>
                  <a:t>))</a:t>
                </a:r>
                <a:r>
                  <a:rPr lang="en-AU" sz="1800" dirty="0"/>
                  <a:t>, the shortest distance of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s</a:t>
                </a:r>
                <a:r>
                  <a:rPr lang="en-AU" sz="1800" dirty="0"/>
                  <a:t>, </a:t>
                </a:r>
                <a:r>
                  <a:rPr lang="en-AU" sz="1800" b="1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1800" dirty="0"/>
                  <a:t> can be calculated as follows:</a:t>
                </a:r>
              </a:p>
              <a:p>
                <a14:m>
                  <m:oMath xmlns:m="http://schemas.openxmlformats.org/officeDocument/2006/math"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𝑑𝑖𝑠𝑡</m:t>
                    </m:r>
                    <m:d>
                      <m:d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𝑠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</m:e>
                    </m:d>
                    <m:r>
                      <a:rPr lang="en-AU" sz="1800" i="1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AU" sz="18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AU" sz="180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∈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)∩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(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𝑡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  <a:ea typeface="Cambria Math"/>
                              </a:rPr>
                              <m:t>)</m:t>
                            </m:r>
                          </m:lim>
                        </m:limLow>
                      </m:fName>
                      <m:e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d>
                          <m:dPr>
                            <m:ctrlP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𝑠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,</m:t>
                            </m:r>
                            <m:r>
                              <a:rPr lang="en-AU" sz="1800" i="1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𝑢</m:t>
                            </m:r>
                          </m:e>
                        </m:d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(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𝑢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𝑡</m:t>
                        </m:r>
                        <m:r>
                          <a:rPr lang="en-AU" sz="1800" i="1">
                            <a:solidFill>
                              <a:schemeClr val="tx1"/>
                            </a:solidFill>
                            <a:latin typeface="Cambria Math"/>
                          </a:rPr>
                          <m:t>)</m:t>
                        </m:r>
                      </m:e>
                    </m:func>
                  </m:oMath>
                </a14:m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sz="1800" dirty="0">
                  <a:solidFill>
                    <a:schemeClr val="tx1"/>
                  </a:solidFill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7" name="内容占位符 6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4"/>
                <a:stretch>
                  <a:fillRect l="-68" t="-941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683568" y="4005064"/>
            <a:ext cx="295232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</a:t>
            </a:r>
          </a:p>
          <a:p>
            <a:r>
              <a:rPr lang="en-US" altLang="zh-CN" b="1" i="1" dirty="0" smtClean="0"/>
              <a:t>q = (</a:t>
            </a:r>
            <a:r>
              <a:rPr lang="en-US" altLang="zh-CN" b="1" i="1" dirty="0" smtClean="0">
                <a:solidFill>
                  <a:srgbClr val="FF0000"/>
                </a:solidFill>
              </a:rPr>
              <a:t>v</a:t>
            </a:r>
            <a:r>
              <a:rPr lang="en-US" altLang="zh-CN" b="1" i="1" baseline="-25000" dirty="0" smtClean="0">
                <a:solidFill>
                  <a:srgbClr val="FF0000"/>
                </a:solidFill>
              </a:rPr>
              <a:t>12</a:t>
            </a:r>
            <a:r>
              <a:rPr lang="en-US" altLang="zh-CN" b="1" i="1" dirty="0" smtClean="0"/>
              <a:t>, </a:t>
            </a:r>
            <a:r>
              <a:rPr lang="en-US" altLang="zh-CN" b="1" i="1" dirty="0" smtClean="0">
                <a:solidFill>
                  <a:srgbClr val="00B050"/>
                </a:solidFill>
              </a:rPr>
              <a:t>v</a:t>
            </a:r>
            <a:r>
              <a:rPr lang="en-US" altLang="zh-CN" b="1" i="1" baseline="-25000" dirty="0" smtClean="0">
                <a:solidFill>
                  <a:srgbClr val="00B050"/>
                </a:solidFill>
              </a:rPr>
              <a:t>19</a:t>
            </a:r>
            <a:r>
              <a:rPr lang="en-US" altLang="zh-CN" b="1" i="1" dirty="0" smtClean="0"/>
              <a:t>)</a:t>
            </a:r>
          </a:p>
          <a:p>
            <a:r>
              <a:rPr lang="en-US" i="1" dirty="0" err="1"/>
              <a:t>d</a:t>
            </a:r>
            <a:r>
              <a:rPr lang="en-US" i="1" dirty="0" err="1" smtClean="0"/>
              <a:t>ist</a:t>
            </a:r>
            <a:r>
              <a:rPr lang="en-US" altLang="zh-CN" i="1" dirty="0" smtClean="0"/>
              <a:t>(</a:t>
            </a:r>
            <a:r>
              <a:rPr lang="en-US" altLang="zh-CN" i="1" dirty="0" smtClean="0">
                <a:solidFill>
                  <a:srgbClr val="FF0000"/>
                </a:solidFill>
              </a:rPr>
              <a:t>v</a:t>
            </a:r>
            <a:r>
              <a:rPr lang="en-US" altLang="zh-CN" i="1" baseline="-25000" dirty="0" smtClean="0">
                <a:solidFill>
                  <a:srgbClr val="FF0000"/>
                </a:solidFill>
              </a:rPr>
              <a:t>12</a:t>
            </a:r>
            <a:r>
              <a:rPr lang="en-US" altLang="zh-CN" i="1" dirty="0"/>
              <a:t>, </a:t>
            </a:r>
            <a:r>
              <a:rPr lang="en-US" altLang="zh-CN" i="1" dirty="0">
                <a:solidFill>
                  <a:srgbClr val="00B050"/>
                </a:solidFill>
              </a:rPr>
              <a:t>v</a:t>
            </a:r>
            <a:r>
              <a:rPr lang="en-US" altLang="zh-CN" i="1" baseline="-25000" dirty="0">
                <a:solidFill>
                  <a:srgbClr val="00B050"/>
                </a:solidFill>
              </a:rPr>
              <a:t>19</a:t>
            </a:r>
            <a:r>
              <a:rPr lang="en-US" altLang="zh-CN" i="1" dirty="0" smtClean="0"/>
              <a:t>)=5+6=11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570865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90"/>
    </mc:Choice>
    <mc:Fallback xmlns="">
      <p:transition spd="slow" advTm="3379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Drawback</a:t>
            </a:r>
            <a:endParaRPr lang="en-AU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258816" cy="639762"/>
          </a:xfrm>
        </p:spPr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Hierarchy-based </a:t>
            </a:r>
            <a:r>
              <a:rPr lang="en-AU" dirty="0" smtClean="0">
                <a:solidFill>
                  <a:srgbClr val="FF0000"/>
                </a:solidFill>
              </a:rPr>
              <a:t>Solution</a:t>
            </a:r>
          </a:p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The search space is too large to be </a:t>
            </a:r>
            <a:r>
              <a:rPr lang="en-US" altLang="zh-CN" dirty="0">
                <a:solidFill>
                  <a:schemeClr val="tx1"/>
                </a:solidFill>
              </a:rPr>
              <a:t>accepted</a:t>
            </a:r>
            <a:r>
              <a:rPr lang="en-US" dirty="0">
                <a:solidFill>
                  <a:schemeClr val="tx1"/>
                </a:solidFill>
              </a:rPr>
              <a:t> for long distance query.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Hop-based </a:t>
            </a:r>
            <a:r>
              <a:rPr lang="en-AU" dirty="0" smtClean="0">
                <a:solidFill>
                  <a:srgbClr val="FF0000"/>
                </a:solidFill>
              </a:rPr>
              <a:t>Solution</a:t>
            </a:r>
          </a:p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4657247" y="2204864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rgbClr val="0000FF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1800" b="1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en-US" b="0" dirty="0" smtClean="0">
                <a:solidFill>
                  <a:schemeClr val="tx1"/>
                </a:solidFill>
              </a:rPr>
              <a:t>Some pairs </a:t>
            </a:r>
            <a:r>
              <a:rPr lang="en-US" b="0" dirty="0">
                <a:solidFill>
                  <a:schemeClr val="tx1"/>
                </a:solidFill>
              </a:rPr>
              <a:t>of label is unnecessary for  </a:t>
            </a:r>
            <a:r>
              <a:rPr lang="en-US" b="0" dirty="0" smtClean="0">
                <a:solidFill>
                  <a:schemeClr val="tx1"/>
                </a:solidFill>
              </a:rPr>
              <a:t>distance </a:t>
            </a:r>
            <a:r>
              <a:rPr lang="en-US" b="0" dirty="0">
                <a:solidFill>
                  <a:schemeClr val="tx1"/>
                </a:solidFill>
              </a:rPr>
              <a:t>query</a:t>
            </a:r>
            <a:endParaRPr lang="en-AU" b="0" dirty="0">
              <a:solidFill>
                <a:schemeClr val="tx1"/>
              </a:solidFill>
            </a:endParaRPr>
          </a:p>
          <a:p>
            <a:endParaRPr lang="en-AU" b="0" kern="0" dirty="0">
              <a:solidFill>
                <a:schemeClr val="tx1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8026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58"/>
    </mc:Choice>
    <mc:Fallback xmlns="">
      <p:transition spd="slow" advTm="20258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Our Solution</a:t>
            </a:r>
            <a:endParaRPr lang="en-AU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57371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14"/>
    </mc:Choice>
    <mc:Fallback xmlns="">
      <p:transition spd="slow" advTm="3614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solution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791" y="-2769504"/>
            <a:ext cx="8911350" cy="5181600"/>
          </a:xfrm>
        </p:spPr>
        <p:txBody>
          <a:bodyPr/>
          <a:lstStyle/>
          <a:p>
            <a:r>
              <a:rPr lang="en-AU" sz="3200" b="0" dirty="0" smtClean="0">
                <a:solidFill>
                  <a:schemeClr val="bg2"/>
                </a:solidFill>
              </a:rPr>
              <a:t>We assign a novel </a:t>
            </a:r>
            <a:r>
              <a:rPr lang="en-US" altLang="zh-CN" sz="3200" b="0" dirty="0" smtClean="0">
                <a:solidFill>
                  <a:srgbClr val="FF0000"/>
                </a:solidFill>
              </a:rPr>
              <a:t>2-hop</a:t>
            </a:r>
            <a:r>
              <a:rPr lang="en-AU" sz="3200" b="0" dirty="0" smtClean="0">
                <a:solidFill>
                  <a:srgbClr val="FF0000"/>
                </a:solidFill>
              </a:rPr>
              <a:t> index </a:t>
            </a:r>
            <a:r>
              <a:rPr lang="en-AU" sz="3200" b="0" dirty="0" smtClean="0">
                <a:solidFill>
                  <a:schemeClr val="bg2"/>
                </a:solidFill>
              </a:rPr>
              <a:t>by </a:t>
            </a:r>
            <a:r>
              <a:rPr lang="en-AU" sz="3200" b="0" dirty="0" smtClean="0"/>
              <a:t>Tree-Decomposition.</a:t>
            </a:r>
          </a:p>
          <a:p>
            <a:endParaRPr lang="en-US" sz="3200" b="0" dirty="0">
              <a:solidFill>
                <a:schemeClr val="bg2"/>
              </a:solidFill>
            </a:endParaRPr>
          </a:p>
          <a:p>
            <a:endParaRPr lang="en-AU" sz="3200" b="0" dirty="0">
              <a:solidFill>
                <a:schemeClr val="bg2"/>
              </a:solidFill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411760" y="4350458"/>
            <a:ext cx="371924" cy="2707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1" y="4005063"/>
            <a:ext cx="2026390" cy="1151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5679" y="2995414"/>
            <a:ext cx="3356417" cy="3091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右箭头 7"/>
          <p:cNvSpPr/>
          <p:nvPr/>
        </p:nvSpPr>
        <p:spPr>
          <a:xfrm>
            <a:off x="5568228" y="4342394"/>
            <a:ext cx="371924" cy="3107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194036"/>
            <a:ext cx="2519520" cy="2336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28772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663"/>
    </mc:Choice>
    <mc:Fallback xmlns="">
      <p:transition spd="slow" advTm="3866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 smtClean="0">
                <a:solidFill>
                  <a:schemeClr val="tx1"/>
                </a:solidFill>
              </a:rPr>
              <a:t>PROPERTY </a:t>
            </a:r>
            <a:r>
              <a:rPr lang="en-AU" sz="2000" b="0" dirty="0">
                <a:solidFill>
                  <a:schemeClr val="tx1"/>
                </a:solidFill>
              </a:rPr>
              <a:t>2. Given </a:t>
            </a:r>
            <a:r>
              <a:rPr lang="en-AU" sz="2000" i="1" dirty="0" smtClean="0">
                <a:solidFill>
                  <a:srgbClr val="0E9E5D"/>
                </a:solidFill>
              </a:rPr>
              <a:t>G</a:t>
            </a:r>
            <a:r>
              <a:rPr lang="en-AU" sz="2000" b="0" dirty="0" smtClean="0">
                <a:solidFill>
                  <a:schemeClr val="tx1"/>
                </a:solidFill>
              </a:rPr>
              <a:t> and </a:t>
            </a:r>
            <a:r>
              <a:rPr lang="en-AU" sz="2000" i="1" dirty="0" smtClean="0">
                <a:solidFill>
                  <a:srgbClr val="0E9E5D"/>
                </a:solidFill>
              </a:rPr>
              <a:t>T</a:t>
            </a:r>
            <a:r>
              <a:rPr lang="en-AU" sz="2000" i="1" baseline="-25000" dirty="0" smtClean="0">
                <a:solidFill>
                  <a:srgbClr val="0E9E5D"/>
                </a:solidFill>
              </a:rPr>
              <a:t>G</a:t>
            </a:r>
            <a:r>
              <a:rPr lang="en-AU" sz="2000" b="0" dirty="0" smtClean="0">
                <a:solidFill>
                  <a:schemeClr val="tx1"/>
                </a:solidFill>
              </a:rPr>
              <a:t>, and </a:t>
            </a:r>
            <a:r>
              <a:rPr lang="en-AU" sz="2000" b="0" dirty="0">
                <a:solidFill>
                  <a:schemeClr val="tx1"/>
                </a:solidFill>
              </a:rPr>
              <a:t>an arbitrary node </a:t>
            </a:r>
            <a:r>
              <a:rPr lang="en-AU" sz="2000" i="1" dirty="0">
                <a:solidFill>
                  <a:srgbClr val="0E9E5D"/>
                </a:solidFill>
              </a:rPr>
              <a:t>X(u) </a:t>
            </a:r>
            <a:r>
              <a:rPr lang="en-AU" sz="2000" b="0" dirty="0">
                <a:solidFill>
                  <a:schemeClr val="tx1"/>
                </a:solidFill>
              </a:rPr>
              <a:t>∈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i="1" dirty="0" smtClean="0">
                <a:solidFill>
                  <a:srgbClr val="0E9E5D"/>
                </a:solidFill>
              </a:rPr>
              <a:t>V(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i="1" dirty="0" smtClean="0">
                <a:solidFill>
                  <a:srgbClr val="0E9E5D"/>
                </a:solidFill>
              </a:rPr>
              <a:t>)</a:t>
            </a:r>
            <a:r>
              <a:rPr lang="en-AU" sz="2000" b="0" dirty="0" smtClean="0">
                <a:solidFill>
                  <a:schemeClr val="tx1"/>
                </a:solidFill>
              </a:rPr>
              <a:t>, </a:t>
            </a:r>
            <a:r>
              <a:rPr lang="en-AU" sz="2000" b="0" dirty="0">
                <a:solidFill>
                  <a:schemeClr val="tx1"/>
                </a:solidFill>
              </a:rPr>
              <a:t>for any </a:t>
            </a:r>
            <a:r>
              <a:rPr lang="en-AU" sz="2000" i="1" dirty="0" smtClean="0">
                <a:solidFill>
                  <a:srgbClr val="0E9E5D"/>
                </a:solidFill>
              </a:rPr>
              <a:t>v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∈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\ </a:t>
            </a:r>
            <a:r>
              <a:rPr lang="en-AU" sz="2000" b="0" i="1" dirty="0">
                <a:solidFill>
                  <a:schemeClr val="tx1"/>
                </a:solidFill>
              </a:rPr>
              <a:t>{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i="1" dirty="0">
                <a:solidFill>
                  <a:schemeClr val="tx1"/>
                </a:solidFill>
              </a:rPr>
              <a:t>}</a:t>
            </a:r>
            <a:r>
              <a:rPr lang="en-AU" sz="2000" b="0" dirty="0">
                <a:solidFill>
                  <a:schemeClr val="tx1"/>
                </a:solidFill>
              </a:rPr>
              <a:t>, </a:t>
            </a:r>
            <a:r>
              <a:rPr lang="en-AU" sz="2000" i="1" dirty="0" smtClean="0">
                <a:solidFill>
                  <a:srgbClr val="0E9E5D"/>
                </a:solidFill>
              </a:rPr>
              <a:t>X(v)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is an </a:t>
            </a:r>
            <a:r>
              <a:rPr lang="en-AU" sz="2000" b="0" dirty="0"/>
              <a:t>ancestor</a:t>
            </a:r>
            <a:r>
              <a:rPr lang="en-AU" sz="2000" b="0" dirty="0">
                <a:solidFill>
                  <a:schemeClr val="tx1"/>
                </a:solidFill>
              </a:rPr>
              <a:t> of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in </a:t>
            </a:r>
            <a:r>
              <a:rPr lang="en-AU" sz="2000" i="1" dirty="0" smtClean="0">
                <a:solidFill>
                  <a:srgbClr val="0E9E5D"/>
                </a:solidFill>
              </a:rPr>
              <a:t>T</a:t>
            </a:r>
            <a:r>
              <a:rPr lang="en-AU" sz="2000" i="1" baseline="-25000" dirty="0" smtClean="0">
                <a:solidFill>
                  <a:srgbClr val="0E9E5D"/>
                </a:solidFill>
              </a:rPr>
              <a:t>G</a:t>
            </a:r>
            <a:r>
              <a:rPr lang="en-AU" sz="2000" b="0" dirty="0" smtClean="0">
                <a:solidFill>
                  <a:schemeClr val="tx1"/>
                </a:solidFill>
              </a:rPr>
              <a:t>.</a:t>
            </a:r>
            <a:endParaRPr lang="en-AU" sz="2000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Example:</a:t>
            </a:r>
          </a:p>
          <a:p>
            <a:r>
              <a:rPr lang="en-US" dirty="0" smtClean="0"/>
              <a:t>Distance Label(v</a:t>
            </a:r>
            <a:r>
              <a:rPr lang="en-US" altLang="zh-CN" baseline="-25000" dirty="0" smtClean="0"/>
              <a:t>12</a:t>
            </a:r>
            <a:r>
              <a:rPr lang="en-US" dirty="0" smtClean="0"/>
              <a:t>)</a:t>
            </a:r>
            <a:endParaRPr lang="en-AU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405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1"/>
    </mc:Choice>
    <mc:Fallback xmlns="">
      <p:transition spd="slow" advTm="40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298A51B1-84A4-A245-9716-65938825B2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03648" y="4983"/>
            <a:ext cx="7190184" cy="1007980"/>
          </a:xfrm>
        </p:spPr>
        <p:txBody>
          <a:bodyPr/>
          <a:lstStyle/>
          <a:p>
            <a:r>
              <a:rPr lang="en-US" altLang="zh-Hans" dirty="0"/>
              <a:t>Outline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D5A82F1-2E56-2C47-A00D-1B05A63B4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17656"/>
            <a:ext cx="7190184" cy="3311544"/>
          </a:xfrm>
        </p:spPr>
        <p:txBody>
          <a:bodyPr>
            <a:normAutofit fontScale="62500" lnSpcReduction="20000"/>
          </a:bodyPr>
          <a:lstStyle/>
          <a:p>
            <a:r>
              <a:rPr lang="en-US" dirty="0" smtClean="0"/>
              <a:t>Problem Definition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Existing </a:t>
            </a:r>
            <a:r>
              <a:rPr lang="en-US" dirty="0"/>
              <a:t>Solutions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Our Solution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Performance Studies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Conclusion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534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053"/>
    </mc:Choice>
    <mc:Fallback xmlns="">
      <p:transition spd="slow" advTm="11053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PROPERTY 2. Given </a:t>
            </a:r>
            <a:r>
              <a:rPr lang="en-AU" sz="2000" i="1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, and an arbitrary node </a:t>
            </a:r>
            <a:r>
              <a:rPr lang="en-AU" sz="2000" i="1" dirty="0">
                <a:solidFill>
                  <a:srgbClr val="0E9E5D"/>
                </a:solidFill>
              </a:rPr>
              <a:t>X(u) </a:t>
            </a:r>
            <a:r>
              <a:rPr lang="en-AU" sz="2000" b="0" dirty="0">
                <a:solidFill>
                  <a:schemeClr val="tx1"/>
                </a:solidFill>
              </a:rPr>
              <a:t>∈ </a:t>
            </a:r>
            <a:r>
              <a:rPr lang="en-AU" sz="2000" i="1" dirty="0">
                <a:solidFill>
                  <a:srgbClr val="0E9E5D"/>
                </a:solidFill>
              </a:rPr>
              <a:t>V(T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i="1" dirty="0">
                <a:solidFill>
                  <a:srgbClr val="0E9E5D"/>
                </a:solidFill>
              </a:rPr>
              <a:t>)</a:t>
            </a:r>
            <a:r>
              <a:rPr lang="en-AU" sz="2000" b="0" dirty="0">
                <a:solidFill>
                  <a:schemeClr val="tx1"/>
                </a:solidFill>
              </a:rPr>
              <a:t>, for any </a:t>
            </a:r>
            <a:r>
              <a:rPr lang="en-AU" sz="2000" i="1" dirty="0">
                <a:solidFill>
                  <a:srgbClr val="0E9E5D"/>
                </a:solidFill>
              </a:rPr>
              <a:t>v</a:t>
            </a:r>
            <a:r>
              <a:rPr lang="en-AU" sz="2000" b="0" dirty="0">
                <a:solidFill>
                  <a:schemeClr val="tx1"/>
                </a:solidFill>
              </a:rPr>
              <a:t> ∈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\ </a:t>
            </a:r>
            <a:r>
              <a:rPr lang="en-AU" sz="2000" b="0" i="1" dirty="0">
                <a:solidFill>
                  <a:schemeClr val="tx1"/>
                </a:solidFill>
              </a:rPr>
              <a:t>{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i="1" dirty="0">
                <a:solidFill>
                  <a:schemeClr val="tx1"/>
                </a:solidFill>
              </a:rPr>
              <a:t>}</a:t>
            </a:r>
            <a:r>
              <a:rPr lang="en-AU" sz="2000" b="0" dirty="0">
                <a:solidFill>
                  <a:schemeClr val="tx1"/>
                </a:solidFill>
              </a:rPr>
              <a:t>, </a:t>
            </a:r>
            <a:r>
              <a:rPr lang="en-AU" sz="2000" i="1" dirty="0">
                <a:solidFill>
                  <a:srgbClr val="0E9E5D"/>
                </a:solidFill>
              </a:rPr>
              <a:t>X(v)</a:t>
            </a:r>
            <a:r>
              <a:rPr lang="en-AU" sz="2000" b="0" dirty="0">
                <a:solidFill>
                  <a:schemeClr val="tx1"/>
                </a:solidFill>
              </a:rPr>
              <a:t> is an </a:t>
            </a:r>
            <a:r>
              <a:rPr lang="en-AU" sz="2000" b="0" dirty="0"/>
              <a:t>ancestor</a:t>
            </a:r>
            <a:r>
              <a:rPr lang="en-AU" sz="2000" b="0" dirty="0">
                <a:solidFill>
                  <a:schemeClr val="tx1"/>
                </a:solidFill>
              </a:rPr>
              <a:t> of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in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Example:</a:t>
            </a:r>
          </a:p>
          <a:p>
            <a:r>
              <a:rPr lang="en-US" dirty="0" smtClean="0"/>
              <a:t>Distance Label(v</a:t>
            </a:r>
            <a:r>
              <a:rPr lang="en-US" altLang="zh-CN" baseline="-25000" dirty="0" smtClean="0"/>
              <a:t>12</a:t>
            </a:r>
            <a:r>
              <a:rPr lang="en-US" dirty="0" smtClean="0"/>
              <a:t>) = {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14</a:t>
            </a:r>
            <a:r>
              <a:rPr lang="en-US" altLang="zh-CN" dirty="0"/>
              <a:t>),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13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6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8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7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11</a:t>
            </a:r>
            <a:r>
              <a:rPr lang="en-US" altLang="zh-CN" dirty="0" smtClean="0"/>
              <a:t>)</a:t>
            </a:r>
            <a:r>
              <a:rPr lang="en-US" altLang="zh-CN" dirty="0"/>
              <a:t> 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/>
              <a:t>9</a:t>
            </a:r>
            <a:r>
              <a:rPr lang="en-US" altLang="zh-CN" dirty="0" smtClean="0"/>
              <a:t>)</a:t>
            </a:r>
            <a:r>
              <a:rPr lang="en-US" dirty="0" smtClean="0"/>
              <a:t>}</a:t>
            </a:r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54209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20"/>
    </mc:Choice>
    <mc:Fallback xmlns="">
      <p:transition spd="slow" advTm="1982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PROPERTY 2. Given </a:t>
            </a:r>
            <a:r>
              <a:rPr lang="en-AU" sz="2000" i="1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, and an arbitrary node </a:t>
            </a:r>
            <a:r>
              <a:rPr lang="en-AU" sz="2000" i="1" dirty="0">
                <a:solidFill>
                  <a:srgbClr val="0E9E5D"/>
                </a:solidFill>
              </a:rPr>
              <a:t>X(u) </a:t>
            </a:r>
            <a:r>
              <a:rPr lang="en-AU" sz="2000" b="0" dirty="0">
                <a:solidFill>
                  <a:schemeClr val="tx1"/>
                </a:solidFill>
              </a:rPr>
              <a:t>∈ </a:t>
            </a:r>
            <a:r>
              <a:rPr lang="en-AU" sz="2000" i="1" dirty="0">
                <a:solidFill>
                  <a:srgbClr val="0E9E5D"/>
                </a:solidFill>
              </a:rPr>
              <a:t>V(T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i="1" dirty="0">
                <a:solidFill>
                  <a:srgbClr val="0E9E5D"/>
                </a:solidFill>
              </a:rPr>
              <a:t>)</a:t>
            </a:r>
            <a:r>
              <a:rPr lang="en-AU" sz="2000" b="0" dirty="0">
                <a:solidFill>
                  <a:schemeClr val="tx1"/>
                </a:solidFill>
              </a:rPr>
              <a:t>, for any </a:t>
            </a:r>
            <a:r>
              <a:rPr lang="en-AU" sz="2000" i="1" dirty="0">
                <a:solidFill>
                  <a:srgbClr val="0E9E5D"/>
                </a:solidFill>
              </a:rPr>
              <a:t>v</a:t>
            </a:r>
            <a:r>
              <a:rPr lang="en-AU" sz="2000" b="0" dirty="0">
                <a:solidFill>
                  <a:schemeClr val="tx1"/>
                </a:solidFill>
              </a:rPr>
              <a:t> ∈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\ </a:t>
            </a:r>
            <a:r>
              <a:rPr lang="en-AU" sz="2000" b="0" i="1" dirty="0">
                <a:solidFill>
                  <a:schemeClr val="tx1"/>
                </a:solidFill>
              </a:rPr>
              <a:t>{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i="1" dirty="0">
                <a:solidFill>
                  <a:schemeClr val="tx1"/>
                </a:solidFill>
              </a:rPr>
              <a:t>}</a:t>
            </a:r>
            <a:r>
              <a:rPr lang="en-AU" sz="2000" b="0" dirty="0">
                <a:solidFill>
                  <a:schemeClr val="tx1"/>
                </a:solidFill>
              </a:rPr>
              <a:t>, </a:t>
            </a:r>
            <a:r>
              <a:rPr lang="en-AU" sz="2000" i="1" dirty="0">
                <a:solidFill>
                  <a:srgbClr val="0E9E5D"/>
                </a:solidFill>
              </a:rPr>
              <a:t>X(v)</a:t>
            </a:r>
            <a:r>
              <a:rPr lang="en-AU" sz="2000" b="0" dirty="0">
                <a:solidFill>
                  <a:schemeClr val="tx1"/>
                </a:solidFill>
              </a:rPr>
              <a:t> is an </a:t>
            </a:r>
            <a:r>
              <a:rPr lang="en-AU" sz="2000" b="0" dirty="0"/>
              <a:t>ancestor</a:t>
            </a:r>
            <a:r>
              <a:rPr lang="en-AU" sz="2000" b="0" dirty="0">
                <a:solidFill>
                  <a:schemeClr val="tx1"/>
                </a:solidFill>
              </a:rPr>
              <a:t> of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in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46449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Example:</a:t>
            </a:r>
          </a:p>
          <a:p>
            <a:r>
              <a:rPr lang="en-US" dirty="0" smtClean="0"/>
              <a:t>Distance Label(v</a:t>
            </a:r>
            <a:r>
              <a:rPr lang="en-US" altLang="zh-CN" baseline="-25000" dirty="0" smtClean="0"/>
              <a:t>12</a:t>
            </a:r>
            <a:r>
              <a:rPr lang="en-US" dirty="0" smtClean="0"/>
              <a:t>) = {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14</a:t>
            </a:r>
            <a:r>
              <a:rPr lang="en-US" altLang="zh-CN" dirty="0"/>
              <a:t>),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13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6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8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7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11</a:t>
            </a:r>
            <a:r>
              <a:rPr lang="en-US" altLang="zh-CN" dirty="0" smtClean="0"/>
              <a:t>)</a:t>
            </a:r>
            <a:r>
              <a:rPr lang="en-US" altLang="zh-CN" dirty="0"/>
              <a:t> 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/>
              <a:t>9</a:t>
            </a:r>
            <a:r>
              <a:rPr lang="en-US" altLang="zh-CN" dirty="0" smtClean="0"/>
              <a:t>)</a:t>
            </a:r>
            <a:r>
              <a:rPr lang="en-US" dirty="0" smtClean="0"/>
              <a:t>}</a:t>
            </a:r>
            <a:endParaRPr lang="en-AU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23528" y="2075182"/>
            <a:ext cx="86138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Label of v contains all distance from v to u which is  v’s ancestor</a:t>
            </a:r>
            <a:endParaRPr lang="zh-CN" altLang="en-US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605055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2"/>
    </mc:Choice>
    <mc:Fallback xmlns="">
      <p:transition spd="slow" advTm="2662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PROPERTY 2. Given </a:t>
            </a:r>
            <a:r>
              <a:rPr lang="en-AU" sz="2000" i="1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, and an arbitrary node </a:t>
            </a:r>
            <a:r>
              <a:rPr lang="en-AU" sz="2000" i="1" dirty="0">
                <a:solidFill>
                  <a:srgbClr val="0E9E5D"/>
                </a:solidFill>
              </a:rPr>
              <a:t>X(u) </a:t>
            </a:r>
            <a:r>
              <a:rPr lang="en-AU" sz="2000" b="0" dirty="0">
                <a:solidFill>
                  <a:schemeClr val="tx1"/>
                </a:solidFill>
              </a:rPr>
              <a:t>∈ </a:t>
            </a:r>
            <a:r>
              <a:rPr lang="en-AU" sz="2000" i="1" dirty="0">
                <a:solidFill>
                  <a:srgbClr val="0E9E5D"/>
                </a:solidFill>
              </a:rPr>
              <a:t>V(T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i="1" dirty="0">
                <a:solidFill>
                  <a:srgbClr val="0E9E5D"/>
                </a:solidFill>
              </a:rPr>
              <a:t>)</a:t>
            </a:r>
            <a:r>
              <a:rPr lang="en-AU" sz="2000" b="0" dirty="0">
                <a:solidFill>
                  <a:schemeClr val="tx1"/>
                </a:solidFill>
              </a:rPr>
              <a:t>, for any </a:t>
            </a:r>
            <a:r>
              <a:rPr lang="en-AU" sz="2000" i="1" dirty="0">
                <a:solidFill>
                  <a:srgbClr val="0E9E5D"/>
                </a:solidFill>
              </a:rPr>
              <a:t>v</a:t>
            </a:r>
            <a:r>
              <a:rPr lang="en-AU" sz="2000" b="0" dirty="0">
                <a:solidFill>
                  <a:schemeClr val="tx1"/>
                </a:solidFill>
              </a:rPr>
              <a:t> ∈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\ </a:t>
            </a:r>
            <a:r>
              <a:rPr lang="en-AU" sz="2000" b="0" i="1" dirty="0">
                <a:solidFill>
                  <a:schemeClr val="tx1"/>
                </a:solidFill>
              </a:rPr>
              <a:t>{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i="1" dirty="0">
                <a:solidFill>
                  <a:schemeClr val="tx1"/>
                </a:solidFill>
              </a:rPr>
              <a:t>}</a:t>
            </a:r>
            <a:r>
              <a:rPr lang="en-AU" sz="2000" b="0" dirty="0">
                <a:solidFill>
                  <a:schemeClr val="tx1"/>
                </a:solidFill>
              </a:rPr>
              <a:t>, </a:t>
            </a:r>
            <a:r>
              <a:rPr lang="en-AU" sz="2000" i="1" dirty="0">
                <a:solidFill>
                  <a:srgbClr val="0E9E5D"/>
                </a:solidFill>
              </a:rPr>
              <a:t>X(v)</a:t>
            </a:r>
            <a:r>
              <a:rPr lang="en-AU" sz="2000" b="0" dirty="0">
                <a:solidFill>
                  <a:schemeClr val="tx1"/>
                </a:solidFill>
              </a:rPr>
              <a:t> is an </a:t>
            </a:r>
            <a:r>
              <a:rPr lang="en-AU" sz="2000" b="0" dirty="0"/>
              <a:t>ancestor</a:t>
            </a:r>
            <a:r>
              <a:rPr lang="en-AU" sz="2000" b="0" dirty="0">
                <a:solidFill>
                  <a:schemeClr val="tx1"/>
                </a:solidFill>
              </a:rPr>
              <a:t> of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dirty="0">
                <a:solidFill>
                  <a:schemeClr val="tx1"/>
                </a:solidFill>
              </a:rPr>
              <a:t> in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i="1" baseline="-25000" dirty="0">
                <a:solidFill>
                  <a:srgbClr val="0E9E5D"/>
                </a:solidFill>
              </a:rPr>
              <a:t>G</a:t>
            </a:r>
            <a:r>
              <a:rPr lang="en-AU" sz="2000" b="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Example:</a:t>
            </a:r>
          </a:p>
          <a:p>
            <a:r>
              <a:rPr lang="en-US" dirty="0" smtClean="0"/>
              <a:t>Distance Label(v</a:t>
            </a:r>
            <a:r>
              <a:rPr lang="en-US" baseline="-25000" dirty="0"/>
              <a:t>3</a:t>
            </a:r>
            <a:r>
              <a:rPr lang="en-US" dirty="0" smtClean="0"/>
              <a:t>) = {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14</a:t>
            </a:r>
            <a:r>
              <a:rPr lang="en-US" altLang="zh-CN" dirty="0"/>
              <a:t>),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13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2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6</a:t>
            </a:r>
            <a:r>
              <a:rPr lang="en-US" altLang="zh-CN" dirty="0" smtClean="0"/>
              <a:t>),</a:t>
            </a:r>
            <a:r>
              <a:rPr lang="en-US" altLang="zh-CN" dirty="0"/>
              <a:t>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5</a:t>
            </a:r>
            <a:r>
              <a:rPr lang="en-US" altLang="zh-CN" dirty="0" smtClean="0"/>
              <a:t>),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4</a:t>
            </a:r>
            <a:r>
              <a:rPr lang="en-US" altLang="zh-CN" dirty="0" smtClean="0"/>
              <a:t>)}</a:t>
            </a:r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1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323528" y="2075182"/>
            <a:ext cx="861389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dirty="0" smtClean="0">
                <a:ln w="11430"/>
                <a:solidFill>
                  <a:srgbClr val="FF0000"/>
                </a:soli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Label of v contains all distance from v to u which is  v’s ancestor</a:t>
            </a:r>
            <a:endParaRPr lang="zh-CN" altLang="en-US" b="1" cap="none" spc="0" dirty="0">
              <a:ln w="11430"/>
              <a:solidFill>
                <a:srgbClr val="FF0000"/>
              </a:soli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43284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29"/>
    </mc:Choice>
    <mc:Fallback xmlns="">
      <p:transition spd="slow" advTm="5729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 smtClean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 smtClean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 smtClean="0">
                <a:solidFill>
                  <a:schemeClr val="tx1"/>
                </a:solidFill>
              </a:rPr>
              <a:t>the </a:t>
            </a:r>
            <a:r>
              <a:rPr lang="en-AU" sz="2000" b="0" dirty="0" smtClean="0"/>
              <a:t>lowest common ancestor</a:t>
            </a:r>
            <a:r>
              <a:rPr lang="en-AU" sz="2000" b="0" dirty="0" smtClean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 smtClean="0">
                <a:solidFill>
                  <a:schemeClr val="tx1"/>
                </a:solidFill>
              </a:rPr>
              <a:t> of</a:t>
            </a:r>
            <a:r>
              <a:rPr lang="en-AU" sz="2000" b="0" i="1" dirty="0" smtClean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 smtClean="0">
                <a:solidFill>
                  <a:schemeClr val="tx1"/>
                </a:solidFill>
              </a:rPr>
              <a:t> </a:t>
            </a:r>
            <a:r>
              <a:rPr lang="en-AU" sz="2000" b="0" dirty="0" smtClean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 smtClean="0">
                <a:solidFill>
                  <a:schemeClr val="tx1"/>
                </a:solidFill>
              </a:rPr>
              <a:t>contains all </a:t>
            </a:r>
            <a:r>
              <a:rPr lang="en-AU" sz="2000" b="0" dirty="0" smtClean="0"/>
              <a:t>common vertices</a:t>
            </a:r>
            <a:r>
              <a:rPr lang="en-AU" sz="2000" b="0" dirty="0" smtClean="0">
                <a:solidFill>
                  <a:schemeClr val="tx1"/>
                </a:solidFill>
              </a:rPr>
              <a:t> which should be computed in distance query.</a:t>
            </a:r>
            <a:endParaRPr lang="en-AU" sz="2000" b="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242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787"/>
    </mc:Choice>
    <mc:Fallback xmlns="">
      <p:transition spd="slow" advTm="13787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  <a:endParaRPr lang="en-AU" sz="2000" b="1" i="1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454041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" name="直接箭头连接符 5"/>
          <p:cNvCxnSpPr/>
          <p:nvPr/>
        </p:nvCxnSpPr>
        <p:spPr>
          <a:xfrm flipV="1">
            <a:off x="6012160" y="4293096"/>
            <a:ext cx="936104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6948264" y="4293096"/>
            <a:ext cx="792088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8997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012160" y="4293096"/>
            <a:ext cx="1152128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164288" y="4293096"/>
            <a:ext cx="576064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421399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012160" y="4293096"/>
            <a:ext cx="1440160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452320" y="4293096"/>
            <a:ext cx="288032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标题 1"/>
          <p:cNvSpPr txBox="1">
            <a:spLocks/>
          </p:cNvSpPr>
          <p:nvPr/>
        </p:nvSpPr>
        <p:spPr bwMode="auto">
          <a:xfrm>
            <a:off x="179512" y="279475"/>
            <a:ext cx="878684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2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r>
              <a:rPr lang="en-AU" kern="0" smtClean="0"/>
              <a:t>Straightforward Solution</a:t>
            </a:r>
            <a:endParaRPr lang="en-AU" kern="0" dirty="0"/>
          </a:p>
        </p:txBody>
      </p:sp>
    </p:spTree>
    <p:extLst>
      <p:ext uri="{BB962C8B-B14F-4D97-AF65-F5344CB8AC3E}">
        <p14:creationId xmlns:p14="http://schemas.microsoft.com/office/powerpoint/2010/main" val="2569075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24847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</a:p>
        </p:txBody>
      </p:sp>
      <p:cxnSp>
        <p:nvCxnSpPr>
          <p:cNvPr id="6" name="直接箭头连接符 5"/>
          <p:cNvCxnSpPr/>
          <p:nvPr/>
        </p:nvCxnSpPr>
        <p:spPr>
          <a:xfrm flipV="1">
            <a:off x="6012160" y="4293096"/>
            <a:ext cx="1584176" cy="18002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 flipV="1">
            <a:off x="7596336" y="4293096"/>
            <a:ext cx="144016" cy="100811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923711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46449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/>
              <a:t>Example:</a:t>
            </a:r>
          </a:p>
          <a:p>
            <a:r>
              <a:rPr lang="en-US" sz="2000" b="1" i="1" dirty="0" smtClean="0"/>
              <a:t>q</a:t>
            </a:r>
            <a:r>
              <a:rPr lang="en-US" sz="2000" dirty="0" smtClean="0"/>
              <a:t> = (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12</a:t>
            </a:r>
            <a:r>
              <a:rPr lang="en-US" sz="2000" dirty="0" smtClean="0"/>
              <a:t>, </a:t>
            </a:r>
            <a:r>
              <a:rPr lang="en-US" sz="2000" b="1" i="1" dirty="0" smtClean="0"/>
              <a:t>v</a:t>
            </a:r>
            <a:r>
              <a:rPr lang="en-US" sz="2000" b="1" i="1" baseline="-25000" dirty="0" smtClean="0"/>
              <a:t>3</a:t>
            </a:r>
            <a:r>
              <a:rPr lang="en-US" sz="2000" dirty="0" smtClean="0"/>
              <a:t>)</a:t>
            </a:r>
          </a:p>
          <a:p>
            <a:r>
              <a:rPr lang="en-US" sz="2000" dirty="0" smtClean="0"/>
              <a:t>LCA = </a:t>
            </a:r>
            <a:r>
              <a:rPr lang="en-US" sz="2000" b="1" i="1" dirty="0" smtClean="0"/>
              <a:t>X(v</a:t>
            </a:r>
            <a:r>
              <a:rPr lang="en-US" sz="2000" b="1" i="1" baseline="-25000" dirty="0" smtClean="0"/>
              <a:t>6</a:t>
            </a:r>
            <a:r>
              <a:rPr lang="en-US" sz="2000" b="1" i="1" dirty="0" smtClean="0"/>
              <a:t>)</a:t>
            </a:r>
          </a:p>
          <a:p>
            <a:r>
              <a:rPr lang="en-US" sz="2000" dirty="0" smtClean="0"/>
              <a:t>Distance </a:t>
            </a:r>
            <a:r>
              <a:rPr lang="en-US" sz="2000" dirty="0"/>
              <a:t>Label(v</a:t>
            </a:r>
            <a:r>
              <a:rPr lang="en-US" altLang="zh-CN" sz="2000" baseline="-25000" dirty="0"/>
              <a:t>12</a:t>
            </a:r>
            <a:r>
              <a:rPr lang="en-US" sz="2000" dirty="0"/>
              <a:t>) = {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12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14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 smtClean="0"/>
              <a:t>dist</a:t>
            </a:r>
            <a:r>
              <a:rPr lang="en-US" altLang="zh-CN" sz="2000" dirty="0" smtClean="0"/>
              <a:t>(v</a:t>
            </a:r>
            <a:r>
              <a:rPr lang="en-US" altLang="zh-CN" sz="2000" baseline="-25000" dirty="0" smtClean="0"/>
              <a:t>12</a:t>
            </a:r>
            <a:r>
              <a:rPr lang="en-US" altLang="zh-CN" sz="2000" dirty="0" smtClean="0"/>
              <a:t>,v</a:t>
            </a:r>
            <a:r>
              <a:rPr lang="en-US" altLang="zh-CN" sz="2000" baseline="-25000" dirty="0" smtClean="0"/>
              <a:t>13</a:t>
            </a:r>
            <a:r>
              <a:rPr lang="en-US" altLang="zh-CN" sz="2000" dirty="0"/>
              <a:t>),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12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12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2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12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6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12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8</a:t>
            </a:r>
            <a:r>
              <a:rPr lang="en-US" altLang="zh-CN" sz="2000" dirty="0"/>
              <a:t>),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12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7</a:t>
            </a:r>
            <a:r>
              <a:rPr lang="en-US" altLang="zh-CN" sz="2000" dirty="0"/>
              <a:t>),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12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11</a:t>
            </a:r>
            <a:r>
              <a:rPr lang="en-US" altLang="zh-CN" sz="2000" dirty="0"/>
              <a:t>) 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12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9</a:t>
            </a:r>
            <a:r>
              <a:rPr lang="en-US" altLang="zh-CN" sz="2000" dirty="0" smtClean="0"/>
              <a:t>)</a:t>
            </a:r>
            <a:r>
              <a:rPr lang="en-US" sz="2000" dirty="0" smtClean="0"/>
              <a:t>}</a:t>
            </a:r>
            <a:endParaRPr lang="en-AU" sz="2000" dirty="0"/>
          </a:p>
          <a:p>
            <a:r>
              <a:rPr lang="en-US" sz="2000" dirty="0"/>
              <a:t>Distance Label(v</a:t>
            </a:r>
            <a:r>
              <a:rPr lang="en-US" sz="2000" baseline="-25000" dirty="0"/>
              <a:t>3</a:t>
            </a:r>
            <a:r>
              <a:rPr lang="en-US" sz="2000" dirty="0"/>
              <a:t>) = {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3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14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13</a:t>
            </a:r>
            <a:r>
              <a:rPr lang="en-US" altLang="zh-CN" sz="2000" dirty="0"/>
              <a:t>),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3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1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3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2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00B0F0"/>
                </a:solidFill>
              </a:rPr>
              <a:t>dist</a:t>
            </a:r>
            <a:r>
              <a:rPr lang="en-US" altLang="zh-CN" sz="2000" dirty="0">
                <a:solidFill>
                  <a:srgbClr val="00B0F0"/>
                </a:solidFill>
              </a:rPr>
              <a:t>(v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3</a:t>
            </a:r>
            <a:r>
              <a:rPr lang="en-US" altLang="zh-CN" sz="2000" dirty="0">
                <a:solidFill>
                  <a:srgbClr val="00B0F0"/>
                </a:solidFill>
              </a:rPr>
              <a:t>,v</a:t>
            </a:r>
            <a:r>
              <a:rPr lang="en-US" altLang="zh-CN" sz="2000" baseline="-25000" dirty="0">
                <a:solidFill>
                  <a:srgbClr val="00B0F0"/>
                </a:solidFill>
              </a:rPr>
              <a:t>6</a:t>
            </a:r>
            <a:r>
              <a:rPr lang="en-US" altLang="zh-CN" sz="2000" dirty="0">
                <a:solidFill>
                  <a:srgbClr val="00B0F0"/>
                </a:solidFill>
              </a:rPr>
              <a:t>)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5</a:t>
            </a:r>
            <a:r>
              <a:rPr lang="en-US" altLang="zh-CN" sz="2000" dirty="0"/>
              <a:t>), </a:t>
            </a:r>
            <a:r>
              <a:rPr lang="en-US" altLang="zh-CN" sz="2000" dirty="0" err="1"/>
              <a:t>dist</a:t>
            </a:r>
            <a:r>
              <a:rPr lang="en-US" altLang="zh-CN" sz="2000" dirty="0"/>
              <a:t>(v</a:t>
            </a:r>
            <a:r>
              <a:rPr lang="en-US" altLang="zh-CN" sz="2000" baseline="-25000" dirty="0"/>
              <a:t>3</a:t>
            </a:r>
            <a:r>
              <a:rPr lang="en-US" altLang="zh-CN" sz="2000" dirty="0"/>
              <a:t>,v</a:t>
            </a:r>
            <a:r>
              <a:rPr lang="en-US" altLang="zh-CN" sz="2000" baseline="-25000" dirty="0"/>
              <a:t>4</a:t>
            </a:r>
            <a:r>
              <a:rPr lang="en-US" altLang="zh-CN" sz="2000" dirty="0"/>
              <a:t>)}</a:t>
            </a:r>
            <a:endParaRPr lang="en-AU" sz="2000" dirty="0"/>
          </a:p>
          <a:p>
            <a:endParaRPr lang="en-AU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46462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Problem Definition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815156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63"/>
    </mc:Choice>
    <mc:Fallback xmlns="">
      <p:transition spd="slow" advTm="1563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000" b="0" dirty="0">
                <a:solidFill>
                  <a:schemeClr val="tx1"/>
                </a:solidFill>
              </a:rPr>
              <a:t>For vertices </a:t>
            </a:r>
            <a:r>
              <a:rPr lang="en-AU" sz="2000" i="1" dirty="0">
                <a:solidFill>
                  <a:srgbClr val="0E9E5D"/>
                </a:solidFill>
              </a:rPr>
              <a:t>u</a:t>
            </a:r>
            <a:r>
              <a:rPr lang="en-AU" sz="2000" b="0" dirty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v, </a:t>
            </a:r>
            <a:r>
              <a:rPr lang="en-AU" sz="2000" b="0" dirty="0">
                <a:solidFill>
                  <a:schemeClr val="tx1"/>
                </a:solidFill>
              </a:rPr>
              <a:t>the </a:t>
            </a:r>
            <a:r>
              <a:rPr lang="en-AU" sz="2000" b="0" dirty="0"/>
              <a:t>lowest common ancestor</a:t>
            </a:r>
            <a:r>
              <a:rPr lang="en-AU" sz="2000" b="0" dirty="0">
                <a:solidFill>
                  <a:schemeClr val="tx1"/>
                </a:solidFill>
              </a:rPr>
              <a:t> (LCA)  </a:t>
            </a:r>
            <a:r>
              <a:rPr lang="en-AU" sz="2000" i="1" dirty="0">
                <a:solidFill>
                  <a:srgbClr val="0E9E5D"/>
                </a:solidFill>
              </a:rPr>
              <a:t>X</a:t>
            </a:r>
            <a:r>
              <a:rPr lang="en-AU" sz="2000" b="0" dirty="0">
                <a:solidFill>
                  <a:schemeClr val="tx1"/>
                </a:solidFill>
              </a:rPr>
              <a:t> of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i="1" dirty="0">
                <a:solidFill>
                  <a:srgbClr val="0E9E5D"/>
                </a:solidFill>
              </a:rPr>
              <a:t>X(u)</a:t>
            </a:r>
            <a:r>
              <a:rPr lang="en-AU" sz="2000" b="0" i="1" dirty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and </a:t>
            </a:r>
            <a:r>
              <a:rPr lang="en-AU" sz="2000" i="1" dirty="0">
                <a:solidFill>
                  <a:srgbClr val="0E9E5D"/>
                </a:solidFill>
              </a:rPr>
              <a:t>X(v) </a:t>
            </a:r>
            <a:r>
              <a:rPr lang="en-AU" sz="2000" b="0" dirty="0">
                <a:solidFill>
                  <a:schemeClr val="tx1"/>
                </a:solidFill>
              </a:rPr>
              <a:t>contains all </a:t>
            </a:r>
            <a:r>
              <a:rPr lang="en-AU" sz="2000" b="0" dirty="0"/>
              <a:t>common vertices</a:t>
            </a:r>
            <a:r>
              <a:rPr lang="en-AU" sz="2000" b="0" dirty="0">
                <a:solidFill>
                  <a:schemeClr val="tx1"/>
                </a:solidFill>
              </a:rPr>
              <a:t> which should be computed in distance query.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5536" y="2947680"/>
            <a:ext cx="446449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Example:</a:t>
            </a:r>
          </a:p>
          <a:p>
            <a:r>
              <a:rPr lang="en-US" b="1" i="1" dirty="0" smtClean="0"/>
              <a:t>q</a:t>
            </a:r>
            <a:r>
              <a:rPr lang="en-US" dirty="0" smtClean="0"/>
              <a:t> = (</a:t>
            </a:r>
            <a:r>
              <a:rPr lang="en-US" b="1" i="1" dirty="0" smtClean="0"/>
              <a:t>v</a:t>
            </a:r>
            <a:r>
              <a:rPr lang="en-US" b="1" i="1" baseline="-25000" dirty="0" smtClean="0"/>
              <a:t>12</a:t>
            </a:r>
            <a:r>
              <a:rPr lang="en-US" dirty="0" smtClean="0"/>
              <a:t>, </a:t>
            </a:r>
            <a:r>
              <a:rPr lang="en-US" b="1" i="1" dirty="0" smtClean="0"/>
              <a:t>v</a:t>
            </a:r>
            <a:r>
              <a:rPr lang="en-US" b="1" i="1" baseline="-25000" dirty="0" smtClean="0"/>
              <a:t>3</a:t>
            </a:r>
            <a:r>
              <a:rPr lang="en-US" dirty="0" smtClean="0"/>
              <a:t>)</a:t>
            </a:r>
          </a:p>
          <a:p>
            <a:endParaRPr lang="en-AU" dirty="0" smtClean="0"/>
          </a:p>
          <a:p>
            <a:r>
              <a:rPr lang="en-AU" dirty="0" smtClean="0"/>
              <a:t>Answer =</a:t>
            </a:r>
            <a:r>
              <a:rPr lang="en-US" altLang="zh-CN" dirty="0"/>
              <a:t> </a:t>
            </a:r>
            <a:r>
              <a:rPr lang="en-US" altLang="zh-CN" dirty="0" smtClean="0"/>
              <a:t>min{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14</a:t>
            </a:r>
            <a:r>
              <a:rPr lang="en-US" altLang="zh-CN" dirty="0" smtClean="0"/>
              <a:t>)+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14</a:t>
            </a:r>
            <a:r>
              <a:rPr lang="en-US" altLang="zh-CN" dirty="0"/>
              <a:t>)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12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</a:t>
            </a:r>
            <a:r>
              <a:rPr lang="en-US" altLang="zh-CN" dirty="0"/>
              <a:t> )+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 smtClean="0"/>
              <a:t>1</a:t>
            </a:r>
            <a:r>
              <a:rPr lang="en-US" altLang="zh-CN" dirty="0" smtClean="0"/>
              <a:t>), </a:t>
            </a:r>
            <a:r>
              <a:rPr lang="en-US" altLang="zh-CN" dirty="0" err="1"/>
              <a:t>dist</a:t>
            </a:r>
            <a:r>
              <a:rPr lang="en-US" altLang="zh-CN" dirty="0"/>
              <a:t>(v</a:t>
            </a:r>
            <a:r>
              <a:rPr lang="en-US" altLang="zh-CN" baseline="-25000" dirty="0"/>
              <a:t>12</a:t>
            </a:r>
            <a:r>
              <a:rPr lang="en-US" altLang="zh-CN" dirty="0"/>
              <a:t>,v</a:t>
            </a:r>
            <a:r>
              <a:rPr lang="en-US" altLang="zh-CN" baseline="-25000" dirty="0"/>
              <a:t>2</a:t>
            </a:r>
            <a:r>
              <a:rPr lang="en-US" altLang="zh-CN" dirty="0" smtClean="0"/>
              <a:t>)</a:t>
            </a:r>
            <a:r>
              <a:rPr lang="en-US" altLang="zh-CN" dirty="0"/>
              <a:t> )+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/>
              <a:t>2</a:t>
            </a:r>
            <a:r>
              <a:rPr lang="en-US" altLang="zh-CN" dirty="0" smtClean="0"/>
              <a:t>), </a:t>
            </a:r>
            <a:r>
              <a:rPr lang="en-US" altLang="zh-CN" dirty="0" err="1"/>
              <a:t>dist</a:t>
            </a:r>
            <a:r>
              <a:rPr lang="en-US" altLang="zh-CN" dirty="0"/>
              <a:t>(v</a:t>
            </a:r>
            <a:r>
              <a:rPr lang="en-US" altLang="zh-CN" baseline="-25000" dirty="0"/>
              <a:t>12</a:t>
            </a:r>
            <a:r>
              <a:rPr lang="en-US" altLang="zh-CN" dirty="0"/>
              <a:t>,v</a:t>
            </a:r>
            <a:r>
              <a:rPr lang="en-US" altLang="zh-CN" baseline="-25000" dirty="0"/>
              <a:t>6</a:t>
            </a:r>
            <a:r>
              <a:rPr lang="en-US" altLang="zh-CN" dirty="0" smtClean="0"/>
              <a:t>)</a:t>
            </a:r>
            <a:r>
              <a:rPr lang="en-US" altLang="zh-CN" dirty="0"/>
              <a:t> )+</a:t>
            </a:r>
            <a:r>
              <a:rPr lang="en-US" altLang="zh-CN" dirty="0" err="1" smtClean="0"/>
              <a:t>dist</a:t>
            </a:r>
            <a:r>
              <a:rPr lang="en-US" altLang="zh-CN" dirty="0" smtClean="0"/>
              <a:t>(v</a:t>
            </a:r>
            <a:r>
              <a:rPr lang="en-US" altLang="zh-CN" baseline="-25000" dirty="0" smtClean="0"/>
              <a:t>3</a:t>
            </a:r>
            <a:r>
              <a:rPr lang="en-US" altLang="zh-CN" dirty="0" smtClean="0"/>
              <a:t>,v</a:t>
            </a:r>
            <a:r>
              <a:rPr lang="en-US" altLang="zh-CN" baseline="-25000" dirty="0"/>
              <a:t>6</a:t>
            </a:r>
            <a:r>
              <a:rPr lang="en-US" altLang="zh-CN" dirty="0" smtClean="0"/>
              <a:t>)</a:t>
            </a:r>
            <a:r>
              <a:rPr lang="en-AU" altLang="zh-CN" dirty="0" smtClean="0"/>
              <a:t>}</a:t>
            </a:r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0000" y="2700000"/>
            <a:ext cx="3486713" cy="360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AU" dirty="0" smtClean="0"/>
              <a:t>Straightforward Solution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426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/>
              <a:t>Hierarchical 2-Hop Index (H2H-Index)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00200"/>
            <a:ext cx="3106688" cy="4525963"/>
          </a:xfrm>
        </p:spPr>
        <p:txBody>
          <a:bodyPr>
            <a:normAutofit/>
          </a:bodyPr>
          <a:lstStyle/>
          <a:p>
            <a:r>
              <a:rPr lang="en-AU" sz="2000" dirty="0"/>
              <a:t>Distance </a:t>
            </a:r>
            <a:r>
              <a:rPr lang="en-AU" sz="2000" dirty="0" smtClean="0"/>
              <a:t>Label:</a:t>
            </a:r>
          </a:p>
          <a:p>
            <a:pPr lvl="1"/>
            <a:r>
              <a:rPr lang="en-US" sz="1600" dirty="0" smtClean="0"/>
              <a:t>Present the distance of label </a:t>
            </a:r>
          </a:p>
          <a:p>
            <a:pPr marL="457200" lvl="1" indent="0">
              <a:buNone/>
            </a:pPr>
            <a:endParaRPr lang="en-US" sz="1600" dirty="0"/>
          </a:p>
          <a:p>
            <a:r>
              <a:rPr lang="en-AU" sz="2000" dirty="0" smtClean="0"/>
              <a:t>Position array:</a:t>
            </a:r>
          </a:p>
          <a:p>
            <a:pPr lvl="1"/>
            <a:r>
              <a:rPr lang="en-US" altLang="zh-CN" sz="1600" dirty="0" smtClean="0"/>
              <a:t>Locate the common vertices in distance label</a:t>
            </a:r>
            <a:endParaRPr lang="en-AU" sz="1600" dirty="0" smtClean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556792"/>
            <a:ext cx="5467350" cy="503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93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000" b="0" dirty="0" smtClean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a road 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network </a:t>
                </a:r>
                <a:r>
                  <a:rPr lang="en-AU" sz="2000" i="1" dirty="0" smtClean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</a:t>
                </a:r>
                <a:r>
                  <a:rPr lang="en-AU" sz="2000" i="1" dirty="0" smtClean="0">
                    <a:solidFill>
                      <a:srgbClr val="00B050"/>
                    </a:solidFill>
                  </a:rPr>
                  <a:t>t)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 smtClean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we 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 smtClean="0">
                        <a:solidFill>
                          <a:schemeClr val="tx1"/>
                        </a:solidFill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𝒔</m:t>
                        </m:r>
                        <m:r>
                          <a:rPr lang="en-US" altLang="zh-CN" sz="2000" b="0" i="0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b="0" i="0" dirty="0" smtClean="0">
                        <a:solidFill>
                          <a:schemeClr val="tx1"/>
                        </a:solidFill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b="0" i="0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>
                                <a:solidFill>
                                  <a:schemeClr val="tx1"/>
                                </a:solidFill>
                              </a:rPr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>
                                <a:solidFill>
                                  <a:schemeClr val="tx1"/>
                                </a:solidFill>
                              </a:rPr>
                              <m:t>X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b="0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+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 smtClean="0">
                                <a:solidFill>
                                  <a:schemeClr val="tx1"/>
                                </a:solidFill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.</m:t>
                        </m:r>
                        <m:r>
                          <a:rPr lang="en-US" altLang="zh-CN" sz="2000" b="0" i="1" dirty="0" smtClean="0">
                            <a:solidFill>
                              <a:schemeClr val="tx1"/>
                            </a:solidFill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6400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222792" y="5634246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3" name="矩形 22"/>
          <p:cNvSpPr/>
          <p:nvPr/>
        </p:nvSpPr>
        <p:spPr>
          <a:xfrm>
            <a:off x="2267744" y="6066294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9" name="矩形 8"/>
          <p:cNvSpPr/>
          <p:nvPr/>
        </p:nvSpPr>
        <p:spPr>
          <a:xfrm>
            <a:off x="4206568" y="2873549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000" b="0" dirty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a road network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𝒔</m:t>
                        </m:r>
                        <m:r>
                          <a:rPr lang="en-US" altLang="zh-CN" sz="2000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/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/>
                              <m:t>X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3102" y="2706648"/>
            <a:ext cx="2651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d</a:t>
            </a:r>
            <a:r>
              <a:rPr lang="en-AU" dirty="0" err="1" smtClean="0"/>
              <a:t>ist</a:t>
            </a:r>
            <a:r>
              <a:rPr lang="en-AU" dirty="0" smtClean="0"/>
              <a:t>(v</a:t>
            </a:r>
            <a:r>
              <a:rPr lang="en-AU" baseline="-25000" dirty="0" smtClean="0"/>
              <a:t>12</a:t>
            </a:r>
            <a:r>
              <a:rPr lang="en-AU" dirty="0" smtClean="0"/>
              <a:t>,v</a:t>
            </a:r>
            <a:r>
              <a:rPr lang="en-AU" baseline="-25000" dirty="0" smtClean="0"/>
              <a:t>3</a:t>
            </a:r>
            <a:r>
              <a:rPr lang="en-AU" dirty="0" smtClean="0"/>
              <a:t>)= min(5+4,…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00967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6732240" y="5634246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3" name="矩形 22"/>
          <p:cNvSpPr/>
          <p:nvPr/>
        </p:nvSpPr>
        <p:spPr>
          <a:xfrm>
            <a:off x="2771800" y="6066294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9" name="矩形 8"/>
          <p:cNvSpPr/>
          <p:nvPr/>
        </p:nvSpPr>
        <p:spPr>
          <a:xfrm>
            <a:off x="4494600" y="2873549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000" b="0" dirty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a road network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𝒔</m:t>
                        </m:r>
                        <m:r>
                          <a:rPr lang="en-US" altLang="zh-CN" sz="2000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/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/>
                              <m:t>X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3102" y="2706648"/>
            <a:ext cx="26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d</a:t>
            </a:r>
            <a:r>
              <a:rPr lang="en-AU" dirty="0" err="1" smtClean="0"/>
              <a:t>ist</a:t>
            </a:r>
            <a:r>
              <a:rPr lang="en-AU" dirty="0" smtClean="0"/>
              <a:t>(v</a:t>
            </a:r>
            <a:r>
              <a:rPr lang="en-AU" baseline="-25000" dirty="0" smtClean="0"/>
              <a:t>12</a:t>
            </a:r>
            <a:r>
              <a:rPr lang="en-AU" dirty="0" smtClean="0"/>
              <a:t>,v</a:t>
            </a:r>
            <a:r>
              <a:rPr lang="en-AU" baseline="-25000" dirty="0" smtClean="0"/>
              <a:t>3</a:t>
            </a:r>
            <a:r>
              <a:rPr lang="en-AU" dirty="0" smtClean="0"/>
              <a:t>)= min(5+4, 8+1…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1197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014880" y="5634246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3" name="矩形 22"/>
          <p:cNvSpPr/>
          <p:nvPr/>
        </p:nvSpPr>
        <p:spPr>
          <a:xfrm>
            <a:off x="3054440" y="6066294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9" name="矩形 8"/>
          <p:cNvSpPr/>
          <p:nvPr/>
        </p:nvSpPr>
        <p:spPr>
          <a:xfrm>
            <a:off x="4710624" y="2873549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000" b="0" dirty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a road network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𝒔</m:t>
                        </m:r>
                        <m:r>
                          <a:rPr lang="en-US" altLang="zh-CN" sz="2000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/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/>
                              <m:t>X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3102" y="2706648"/>
            <a:ext cx="26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d</a:t>
            </a:r>
            <a:r>
              <a:rPr lang="en-AU" dirty="0" err="1" smtClean="0"/>
              <a:t>ist</a:t>
            </a:r>
            <a:r>
              <a:rPr lang="en-AU" dirty="0" smtClean="0"/>
              <a:t>(v</a:t>
            </a:r>
            <a:r>
              <a:rPr lang="en-AU" baseline="-25000" dirty="0" smtClean="0"/>
              <a:t>12</a:t>
            </a:r>
            <a:r>
              <a:rPr lang="en-AU" dirty="0" smtClean="0"/>
              <a:t>,v</a:t>
            </a:r>
            <a:r>
              <a:rPr lang="en-AU" baseline="-25000" dirty="0" smtClean="0"/>
              <a:t>3</a:t>
            </a:r>
            <a:r>
              <a:rPr lang="en-AU" dirty="0" smtClean="0"/>
              <a:t>)= min(5+4, 8+1,7+3,…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64460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7230904" y="5634246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3" name="矩形 22"/>
          <p:cNvSpPr/>
          <p:nvPr/>
        </p:nvSpPr>
        <p:spPr>
          <a:xfrm>
            <a:off x="3275856" y="6066294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9" name="矩形 8"/>
          <p:cNvSpPr/>
          <p:nvPr/>
        </p:nvSpPr>
        <p:spPr>
          <a:xfrm>
            <a:off x="4998656" y="2873549"/>
            <a:ext cx="149408" cy="3870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AU" sz="2000" b="0" dirty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a road network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𝒔</m:t>
                        </m:r>
                        <m:r>
                          <a:rPr lang="en-US" altLang="zh-CN" sz="2000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/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/>
                              <m:t>X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3102" y="2706648"/>
            <a:ext cx="26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/>
              <a:t>d</a:t>
            </a:r>
            <a:r>
              <a:rPr lang="en-AU" dirty="0" err="1" smtClean="0"/>
              <a:t>ist</a:t>
            </a:r>
            <a:r>
              <a:rPr lang="en-AU" dirty="0" smtClean="0"/>
              <a:t>(v</a:t>
            </a:r>
            <a:r>
              <a:rPr lang="en-AU" baseline="-25000" dirty="0" smtClean="0"/>
              <a:t>12</a:t>
            </a:r>
            <a:r>
              <a:rPr lang="en-AU" dirty="0" smtClean="0"/>
              <a:t>,v</a:t>
            </a:r>
            <a:r>
              <a:rPr lang="en-AU" baseline="-25000" dirty="0" smtClean="0"/>
              <a:t>3</a:t>
            </a:r>
            <a:r>
              <a:rPr lang="en-AU" dirty="0" smtClean="0"/>
              <a:t>)= min(5+4, 8+1,7+3,4+3)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223480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Query Processing using H2H-Index</a:t>
            </a:r>
            <a:endParaRPr lang="en-AU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232650" y="1056705"/>
                <a:ext cx="8911350" cy="5181600"/>
              </a:xfrm>
            </p:spPr>
            <p:txBody>
              <a:bodyPr>
                <a:normAutofit/>
              </a:bodyPr>
              <a:lstStyle/>
              <a:p>
                <a:r>
                  <a:rPr lang="en-AU" sz="2000" b="0" dirty="0">
                    <a:solidFill>
                      <a:schemeClr val="tx1"/>
                    </a:solidFill>
                  </a:rPr>
                  <a:t>Given the tree decomposition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a road network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the H2H-Index, and a query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q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= (s, 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let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X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be the </a:t>
                </a:r>
                <a:r>
                  <a:rPr lang="en-AU" sz="2000" b="0" dirty="0">
                    <a:solidFill>
                      <a:srgbClr val="0070C0"/>
                    </a:solidFill>
                  </a:rPr>
                  <a:t>LCA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of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X(s)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and </a:t>
                </a:r>
                <a:r>
                  <a:rPr lang="en-AU" sz="2000" dirty="0">
                    <a:solidFill>
                      <a:srgbClr val="00B050"/>
                    </a:solidFill>
                  </a:rPr>
                  <a:t>X(t)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T</a:t>
                </a:r>
                <a:r>
                  <a:rPr lang="en-AU" sz="2000" i="1" baseline="-25000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we have: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dirty="0">
                        <a:latin typeface="Cambria Math"/>
                      </a:rPr>
                      <m:t>dist</m:t>
                    </m:r>
                    <m:d>
                      <m:d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/>
                          </a:rPr>
                          <m:t>𝒔</m:t>
                        </m:r>
                        <m:r>
                          <a:rPr lang="en-US" altLang="zh-CN" sz="2000" dirty="0">
                            <a:latin typeface="Cambria Math"/>
                          </a:rPr>
                          <m:t>,</m:t>
                        </m:r>
                        <m:r>
                          <a:rPr lang="en-US" altLang="zh-CN" sz="2000" b="1" i="1" dirty="0">
                            <a:latin typeface="Cambria Math"/>
                          </a:rPr>
                          <m:t>𝒕</m:t>
                        </m:r>
                      </m:e>
                    </m:d>
                    <m:r>
                      <a:rPr lang="en-US" altLang="zh-CN" sz="2000" dirty="0">
                        <a:latin typeface="Cambria Math"/>
                      </a:rPr>
                      <m:t>=</m:t>
                    </m:r>
                    <m:func>
                      <m:funcPr>
                        <m:ctrlPr>
                          <a:rPr lang="en-US" altLang="zh-CN" sz="2000" i="1" dirty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000" dirty="0">
                                <a:latin typeface="Cambria Math"/>
                              </a:rPr>
                              <m:t>min</m:t>
                            </m:r>
                          </m:e>
                          <m:lim>
                            <m:r>
                              <m:rPr>
                                <m:nor/>
                              </m:rPr>
                              <a:rPr lang="en-US" altLang="zh-CN" sz="2000" b="1" i="1" dirty="0">
                                <a:latin typeface="Cambria Math"/>
                              </a:rPr>
                              <m:t>i</m:t>
                            </m:r>
                            <m:r>
                              <m:rPr>
                                <m:nor/>
                              </m:rPr>
                              <a:rPr lang="en-AU" sz="2000" dirty="0"/>
                              <m:t> ∈ </m:t>
                            </m:r>
                            <m:r>
                              <m:rPr>
                                <m:nor/>
                              </m:rPr>
                              <a:rPr lang="en-AU" sz="2000" b="1" i="1" dirty="0"/>
                              <m:t>X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.</m:t>
                            </m:r>
                            <m:r>
                              <a:rPr lang="en-US" sz="2000" i="1" dirty="0">
                                <a:latin typeface="Cambria Math"/>
                              </a:rPr>
                              <m:t>𝑝𝑜𝑠</m:t>
                            </m:r>
                          </m:lim>
                        </m:limLow>
                      </m:fName>
                      <m:e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𝒔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+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𝑋</m:t>
                        </m:r>
                        <m:d>
                          <m:dPr>
                            <m:ctrlPr>
                              <a:rPr lang="en-US" altLang="zh-CN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000" b="1" i="1" dirty="0">
                                <a:latin typeface="Cambria Math"/>
                              </a:rPr>
                              <m:t>𝒕</m:t>
                            </m:r>
                          </m:e>
                        </m:d>
                        <m:r>
                          <a:rPr lang="en-US" altLang="zh-CN" sz="2000" i="1" dirty="0">
                            <a:latin typeface="Cambria Math"/>
                          </a:rPr>
                          <m:t>.</m:t>
                        </m:r>
                        <m:r>
                          <a:rPr lang="en-US" altLang="zh-CN" sz="2000" i="1" dirty="0">
                            <a:latin typeface="Cambria Math"/>
                          </a:rPr>
                          <m:t>𝑑𝑖𝑠𝑖</m:t>
                        </m:r>
                      </m:e>
                    </m:func>
                  </m:oMath>
                </a14:m>
                <a:endParaRPr lang="en-AU" sz="2000" dirty="0"/>
              </a:p>
            </p:txBody>
          </p:sp>
        </mc:Choice>
        <mc:Fallback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32650" y="1056705"/>
                <a:ext cx="8911350" cy="5181600"/>
              </a:xfrm>
              <a:blipFill>
                <a:blip r:embed="rId3"/>
                <a:stretch>
                  <a:fillRect t="-5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/>
          <p:cNvSpPr/>
          <p:nvPr/>
        </p:nvSpPr>
        <p:spPr>
          <a:xfrm>
            <a:off x="2267743" y="2780928"/>
            <a:ext cx="1280003" cy="1152128"/>
          </a:xfrm>
          <a:prstGeom prst="rect">
            <a:avLst/>
          </a:prstGeom>
          <a:solidFill>
            <a:srgbClr val="FA3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6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3546466" y="277903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7" name="矩形 6"/>
          <p:cNvSpPr/>
          <p:nvPr/>
        </p:nvSpPr>
        <p:spPr>
          <a:xfrm>
            <a:off x="3547746" y="335965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8" name="TextBox 7"/>
          <p:cNvSpPr txBox="1"/>
          <p:nvPr/>
        </p:nvSpPr>
        <p:spPr>
          <a:xfrm>
            <a:off x="3688863" y="2891314"/>
            <a:ext cx="15376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p</a:t>
            </a:r>
            <a:r>
              <a:rPr lang="en-US" sz="2000" dirty="0" smtClean="0"/>
              <a:t>os:1, 3, 4, 5</a:t>
            </a:r>
            <a:endParaRPr lang="en-AU" sz="2000" dirty="0"/>
          </a:p>
        </p:txBody>
      </p:sp>
      <p:sp>
        <p:nvSpPr>
          <p:cNvPr id="10" name="TextBox 9"/>
          <p:cNvSpPr txBox="1"/>
          <p:nvPr/>
        </p:nvSpPr>
        <p:spPr>
          <a:xfrm>
            <a:off x="3688863" y="3463022"/>
            <a:ext cx="902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 …</a:t>
            </a:r>
            <a:endParaRPr lang="en-AU" sz="2000" dirty="0"/>
          </a:p>
        </p:txBody>
      </p:sp>
      <p:sp>
        <p:nvSpPr>
          <p:cNvPr id="11" name="矩形 10"/>
          <p:cNvSpPr/>
          <p:nvPr/>
        </p:nvSpPr>
        <p:spPr>
          <a:xfrm>
            <a:off x="387439" y="5375106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 smtClean="0">
                <a:solidFill>
                  <a:schemeClr val="tx1"/>
                </a:solidFill>
              </a:rPr>
              <a:t>12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666162" y="537321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3" name="矩形 12"/>
          <p:cNvSpPr/>
          <p:nvPr/>
        </p:nvSpPr>
        <p:spPr>
          <a:xfrm>
            <a:off x="1667442" y="5953834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14" name="TextBox 13"/>
          <p:cNvSpPr txBox="1"/>
          <p:nvPr/>
        </p:nvSpPr>
        <p:spPr>
          <a:xfrm>
            <a:off x="1808559" y="5485492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15" name="TextBox 14"/>
          <p:cNvSpPr txBox="1"/>
          <p:nvPr/>
        </p:nvSpPr>
        <p:spPr>
          <a:xfrm>
            <a:off x="1808559" y="6057200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dis:5, 6, 8, 7, 4, …</a:t>
            </a:r>
            <a:endParaRPr lang="en-AU" sz="2000" dirty="0"/>
          </a:p>
        </p:txBody>
      </p:sp>
      <p:sp>
        <p:nvSpPr>
          <p:cNvPr id="26" name="矩形 25"/>
          <p:cNvSpPr/>
          <p:nvPr/>
        </p:nvSpPr>
        <p:spPr>
          <a:xfrm>
            <a:off x="4355976" y="4943058"/>
            <a:ext cx="1280003" cy="1152128"/>
          </a:xfrm>
          <a:prstGeom prst="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X(V</a:t>
            </a:r>
            <a:r>
              <a:rPr lang="en-US" altLang="zh-CN" baseline="-25000" dirty="0">
                <a:solidFill>
                  <a:schemeClr val="tx1"/>
                </a:solidFill>
              </a:rPr>
              <a:t>3</a:t>
            </a:r>
            <a:r>
              <a:rPr lang="en-US" altLang="zh-CN" dirty="0" smtClean="0">
                <a:solidFill>
                  <a:schemeClr val="tx1"/>
                </a:solidFill>
              </a:rPr>
              <a:t>)</a:t>
            </a:r>
            <a:endParaRPr lang="en-AU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634699" y="4941168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8" name="矩形 27"/>
          <p:cNvSpPr/>
          <p:nvPr/>
        </p:nvSpPr>
        <p:spPr>
          <a:xfrm>
            <a:off x="5635979" y="5521786"/>
            <a:ext cx="2033984" cy="5760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2000"/>
          </a:p>
        </p:txBody>
      </p:sp>
      <p:sp>
        <p:nvSpPr>
          <p:cNvPr id="29" name="TextBox 28"/>
          <p:cNvSpPr txBox="1"/>
          <p:nvPr/>
        </p:nvSpPr>
        <p:spPr>
          <a:xfrm>
            <a:off x="5777096" y="5053444"/>
            <a:ext cx="9605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p</a:t>
            </a:r>
            <a:r>
              <a:rPr lang="en-US" sz="2000" dirty="0" err="1" smtClean="0"/>
              <a:t>os</a:t>
            </a:r>
            <a:r>
              <a:rPr lang="en-US" sz="2000" dirty="0" smtClean="0"/>
              <a:t>: </a:t>
            </a:r>
            <a:r>
              <a:rPr lang="en-AU" sz="2000" dirty="0" smtClean="0"/>
              <a:t>…</a:t>
            </a:r>
            <a:endParaRPr lang="en-AU" sz="2000" dirty="0"/>
          </a:p>
        </p:txBody>
      </p:sp>
      <p:sp>
        <p:nvSpPr>
          <p:cNvPr id="30" name="TextBox 29"/>
          <p:cNvSpPr txBox="1"/>
          <p:nvPr/>
        </p:nvSpPr>
        <p:spPr>
          <a:xfrm>
            <a:off x="5777096" y="5625152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dis:4, 3, 1, 3, 3, …</a:t>
            </a:r>
            <a:endParaRPr lang="en-AU" sz="2000" dirty="0"/>
          </a:p>
        </p:txBody>
      </p:sp>
      <p:cxnSp>
        <p:nvCxnSpPr>
          <p:cNvPr id="31" name="曲线连接符 30"/>
          <p:cNvCxnSpPr/>
          <p:nvPr/>
        </p:nvCxnSpPr>
        <p:spPr>
          <a:xfrm flipV="1">
            <a:off x="899592" y="3935720"/>
            <a:ext cx="2008152" cy="1437496"/>
          </a:xfrm>
          <a:prstGeom prst="curvedConnector3">
            <a:avLst>
              <a:gd name="adj1" fmla="val 74209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曲线连接符 36"/>
          <p:cNvCxnSpPr>
            <a:stCxn id="26" idx="0"/>
          </p:cNvCxnSpPr>
          <p:nvPr/>
        </p:nvCxnSpPr>
        <p:spPr>
          <a:xfrm rot="16200000" flipV="1">
            <a:off x="4019571" y="3966650"/>
            <a:ext cx="1007337" cy="945479"/>
          </a:xfrm>
          <a:prstGeom prst="curvedConnector3">
            <a:avLst>
              <a:gd name="adj1" fmla="val 50000"/>
            </a:avLst>
          </a:prstGeom>
          <a:ln>
            <a:prstDash val="dash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5953102" y="2706648"/>
            <a:ext cx="26513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dirty="0" err="1">
                <a:solidFill>
                  <a:srgbClr val="0070C0"/>
                </a:solidFill>
              </a:rPr>
              <a:t>d</a:t>
            </a:r>
            <a:r>
              <a:rPr lang="en-AU" dirty="0" err="1" smtClean="0">
                <a:solidFill>
                  <a:srgbClr val="0070C0"/>
                </a:solidFill>
              </a:rPr>
              <a:t>ist</a:t>
            </a:r>
            <a:r>
              <a:rPr lang="en-AU" dirty="0" smtClean="0">
                <a:solidFill>
                  <a:srgbClr val="0070C0"/>
                </a:solidFill>
              </a:rPr>
              <a:t>(v</a:t>
            </a:r>
            <a:r>
              <a:rPr lang="en-AU" baseline="-25000" dirty="0" smtClean="0">
                <a:solidFill>
                  <a:srgbClr val="0070C0"/>
                </a:solidFill>
              </a:rPr>
              <a:t>12</a:t>
            </a:r>
            <a:r>
              <a:rPr lang="en-AU" dirty="0" smtClean="0">
                <a:solidFill>
                  <a:srgbClr val="0070C0"/>
                </a:solidFill>
              </a:rPr>
              <a:t>,v</a:t>
            </a:r>
            <a:r>
              <a:rPr lang="en-AU" baseline="-25000" dirty="0" smtClean="0">
                <a:solidFill>
                  <a:srgbClr val="0070C0"/>
                </a:solidFill>
              </a:rPr>
              <a:t>3</a:t>
            </a:r>
            <a:r>
              <a:rPr lang="en-AU" dirty="0" smtClean="0">
                <a:solidFill>
                  <a:srgbClr val="0070C0"/>
                </a:solidFill>
              </a:rPr>
              <a:t>)= min(5+4, 8+1,7+3,4+3)=7</a:t>
            </a:r>
            <a:endParaRPr lang="en-AU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1165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 smtClean="0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 smtClean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 smtClean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 smtClean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 smtClean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, for every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 smtClean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  <a:endParaRPr lang="en-AU" sz="2000" b="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AU" sz="1600" b="0" dirty="0" smtClean="0">
                    <a:solidFill>
                      <a:schemeClr val="tx1"/>
                    </a:solidFill>
                  </a:rPr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b="0" dirty="0">
                    <a:solidFill>
                      <a:schemeClr val="tx1"/>
                    </a:solidFill>
                  </a:rPr>
                  <a:t>, a new </a:t>
                </a:r>
                <a:r>
                  <a:rPr lang="en-AU" sz="1600" b="0" dirty="0" smtClean="0">
                    <a:solidFill>
                      <a:schemeClr val="tx1"/>
                    </a:solidFill>
                  </a:rPr>
                  <a:t>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b="0" dirty="0">
                    <a:solidFill>
                      <a:schemeClr val="tx1"/>
                    </a:solidFill>
                  </a:rPr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b="0" dirty="0">
                    <a:solidFill>
                      <a:schemeClr val="tx1"/>
                    </a:solidFill>
                  </a:rPr>
                  <a:t>is inserted. </a:t>
                </a:r>
                <a:endParaRPr lang="en-AU" sz="1600" b="0" dirty="0" smtClean="0">
                  <a:solidFill>
                    <a:schemeClr val="tx1"/>
                  </a:solidFill>
                </a:endParaRP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  <a:endParaRPr lang="en-AU" sz="1600" dirty="0" smtClean="0"/>
              </a:p>
              <a:p>
                <a:pPr lvl="2"/>
                <a:r>
                  <a:rPr lang="en-AU" sz="1200" b="0" dirty="0" smtClean="0">
                    <a:solidFill>
                      <a:schemeClr val="tx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 smtClean="0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 smtClean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 smtClean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1200" b="0" dirty="0" smtClean="0">
                    <a:solidFill>
                      <a:schemeClr val="tx1"/>
                    </a:solidFill>
                  </a:rPr>
                  <a:t>, </a:t>
                </a:r>
                <a:r>
                  <a:rPr lang="en-AU" sz="1200" b="0" dirty="0">
                    <a:solidFill>
                      <a:schemeClr val="tx1"/>
                    </a:solidFill>
                  </a:rPr>
                  <a:t>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>
                    <a:solidFill>
                      <a:schemeClr val="tx1"/>
                    </a:solidFill>
                  </a:rPr>
                  <a:t>is </a:t>
                </a:r>
                <a:r>
                  <a:rPr lang="en-AU" sz="1200" b="0" dirty="0" smtClean="0">
                    <a:solidFill>
                      <a:schemeClr val="tx1"/>
                    </a:solidFill>
                  </a:rPr>
                  <a:t>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 smtClean="0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1200" b="0" dirty="0" smtClean="0">
                    <a:solidFill>
                      <a:schemeClr val="tx1"/>
                    </a:solidFill>
                  </a:rPr>
                  <a:t>. </a:t>
                </a:r>
                <a:endParaRPr lang="en-AU" sz="1200" b="0" dirty="0"/>
              </a:p>
              <a:p>
                <a:pPr lvl="2"/>
                <a:endParaRPr lang="en-AU" sz="1200" b="0" dirty="0" smtClean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椭圆 5"/>
          <p:cNvSpPr/>
          <p:nvPr/>
        </p:nvSpPr>
        <p:spPr>
          <a:xfrm>
            <a:off x="2041747" y="443711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cxnSp>
        <p:nvCxnSpPr>
          <p:cNvPr id="10" name="直接连接符 9"/>
          <p:cNvCxnSpPr>
            <a:stCxn id="4" idx="4"/>
            <a:endCxn id="6" idx="0"/>
          </p:cNvCxnSpPr>
          <p:nvPr/>
        </p:nvCxnSpPr>
        <p:spPr>
          <a:xfrm>
            <a:off x="2221767" y="3789040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7"/>
            <a:endCxn id="6" idx="3"/>
          </p:cNvCxnSpPr>
          <p:nvPr/>
        </p:nvCxnSpPr>
        <p:spPr>
          <a:xfrm flipV="1">
            <a:off x="1494937" y="4744425"/>
            <a:ext cx="59953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5"/>
            <a:endCxn id="8" idx="1"/>
          </p:cNvCxnSpPr>
          <p:nvPr/>
        </p:nvCxnSpPr>
        <p:spPr>
          <a:xfrm>
            <a:off x="2349060" y="4744425"/>
            <a:ext cx="47546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3572" y="44371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v</a:t>
            </a:r>
            <a:r>
              <a:rPr lang="en-AU" sz="1800" baseline="-25000" dirty="0" smtClean="0">
                <a:solidFill>
                  <a:srgbClr val="FF0000"/>
                </a:solidFill>
              </a:rPr>
              <a:t>1</a:t>
            </a:r>
            <a:endParaRPr lang="en-AU" sz="18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32040" y="3140968"/>
            <a:ext cx="410445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 smtClean="0"/>
              <a:t>Example: DP vertex Elimination of v</a:t>
            </a:r>
            <a:r>
              <a:rPr lang="en-AU" sz="1800" baseline="-25000" dirty="0" smtClean="0"/>
              <a:t>1</a:t>
            </a:r>
          </a:p>
          <a:p>
            <a:endParaRPr lang="en-AU" dirty="0"/>
          </a:p>
          <a:p>
            <a:endParaRPr lang="en-AU" dirty="0"/>
          </a:p>
        </p:txBody>
      </p:sp>
      <p:sp>
        <p:nvSpPr>
          <p:cNvPr id="22" name="TextBox 21"/>
          <p:cNvSpPr txBox="1"/>
          <p:nvPr/>
        </p:nvSpPr>
        <p:spPr>
          <a:xfrm>
            <a:off x="2163308" y="39286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410980" y="493187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1</a:t>
            </a:r>
            <a:endParaRPr lang="en-AU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1486" y="4922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</p:spTree>
    <p:extLst>
      <p:ext uri="{BB962C8B-B14F-4D97-AF65-F5344CB8AC3E}">
        <p14:creationId xmlns:p14="http://schemas.microsoft.com/office/powerpoint/2010/main" val="22607366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for every 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dirty="0"/>
                  <a:t>, a new 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dirty="0"/>
                  <a:t>is inserted.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</a:p>
              <a:p>
                <a:pPr lvl="2"/>
                <a:r>
                  <a:rPr lang="en-AU" sz="1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, 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/>
                  <a:t>is 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. </a:t>
                </a:r>
              </a:p>
              <a:p>
                <a:pPr lvl="2"/>
                <a:endParaRPr lang="en-AU" sz="12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椭圆 5"/>
          <p:cNvSpPr/>
          <p:nvPr/>
        </p:nvSpPr>
        <p:spPr>
          <a:xfrm>
            <a:off x="2041747" y="443711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cxnSp>
        <p:nvCxnSpPr>
          <p:cNvPr id="10" name="直接连接符 9"/>
          <p:cNvCxnSpPr>
            <a:stCxn id="4" idx="4"/>
            <a:endCxn id="6" idx="0"/>
          </p:cNvCxnSpPr>
          <p:nvPr/>
        </p:nvCxnSpPr>
        <p:spPr>
          <a:xfrm>
            <a:off x="2221767" y="3789040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7"/>
            <a:endCxn id="6" idx="3"/>
          </p:cNvCxnSpPr>
          <p:nvPr/>
        </p:nvCxnSpPr>
        <p:spPr>
          <a:xfrm flipV="1">
            <a:off x="1494937" y="4744425"/>
            <a:ext cx="59953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5"/>
            <a:endCxn id="8" idx="1"/>
          </p:cNvCxnSpPr>
          <p:nvPr/>
        </p:nvCxnSpPr>
        <p:spPr>
          <a:xfrm>
            <a:off x="2349060" y="4744425"/>
            <a:ext cx="47546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3572" y="44371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v</a:t>
            </a:r>
            <a:r>
              <a:rPr lang="en-AU" sz="1800" baseline="-25000" dirty="0" smtClean="0">
                <a:solidFill>
                  <a:srgbClr val="FF0000"/>
                </a:solidFill>
              </a:rPr>
              <a:t>1</a:t>
            </a:r>
            <a:endParaRPr lang="en-AU" sz="18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040" y="3140968"/>
                <a:ext cx="4211960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800" dirty="0" smtClean="0"/>
                  <a:t>Example: DP vertex Elimination of v</a:t>
                </a:r>
                <a:r>
                  <a:rPr lang="en-AU" sz="1800" baseline="-25000" dirty="0" smtClean="0"/>
                  <a:t>1</a:t>
                </a:r>
              </a:p>
              <a:p>
                <a:r>
                  <a:rPr lang="en-AU" sz="1400" dirty="0" smtClean="0">
                    <a:solidFill>
                      <a:srgbClr val="00B050"/>
                    </a:solidFill>
                  </a:rPr>
                  <a:t>Add new edge (v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3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400" dirty="0" smtClean="0">
                    <a:solidFill>
                      <a:srgbClr val="00B050"/>
                    </a:solidFill>
                  </a:rPr>
                  <a:t>(</a:t>
                </a:r>
                <a:r>
                  <a:rPr lang="en-AU" sz="1400" dirty="0">
                    <a:solidFill>
                      <a:srgbClr val="00B050"/>
                    </a:solidFill>
                  </a:rPr>
                  <a:t>v</a:t>
                </a:r>
                <a:r>
                  <a:rPr lang="en-AU" sz="1400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AU" sz="1400" dirty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>
                    <a:solidFill>
                      <a:srgbClr val="00B050"/>
                    </a:solidFill>
                  </a:rPr>
                  <a:t>3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) = 4</a:t>
                </a:r>
                <a:endParaRPr lang="en-AU" sz="1400" dirty="0">
                  <a:solidFill>
                    <a:srgbClr val="00B050"/>
                  </a:solidFill>
                </a:endParaRPr>
              </a:p>
              <a:p>
                <a:endParaRPr lang="en-AU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140968"/>
                <a:ext cx="4211960" cy="954107"/>
              </a:xfrm>
              <a:prstGeom prst="rect">
                <a:avLst/>
              </a:prstGeom>
              <a:blipFill rotWithShape="1">
                <a:blip r:embed="rId3"/>
                <a:stretch>
                  <a:fillRect l="-1158" t="-318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163308" y="39286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98106" y="4922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1</a:t>
            </a:r>
            <a:endParaRPr lang="en-AU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4567" y="49121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  <p:cxnSp>
        <p:nvCxnSpPr>
          <p:cNvPr id="9" name="直接连接符 8"/>
          <p:cNvCxnSpPr>
            <a:stCxn id="19" idx="0"/>
          </p:cNvCxnSpPr>
          <p:nvPr/>
        </p:nvCxnSpPr>
        <p:spPr>
          <a:xfrm flipV="1">
            <a:off x="1376137" y="3717032"/>
            <a:ext cx="718337" cy="157488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019" y="4252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B050"/>
                </a:solidFill>
              </a:rPr>
              <a:t>4</a:t>
            </a:r>
            <a:endParaRPr lang="en-AU" sz="18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90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Road Networks</a:t>
            </a:r>
            <a:endParaRPr lang="en-AU" dirty="0"/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301300"/>
            <a:ext cx="3992203" cy="250396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723266" y="1628800"/>
            <a:ext cx="78811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2400" b="1" dirty="0" smtClean="0">
                <a:solidFill>
                  <a:srgbClr val="FF0000"/>
                </a:solidFill>
              </a:rPr>
              <a:t>Road network </a:t>
            </a:r>
            <a:r>
              <a:rPr lang="en-AU" sz="2400" b="0" dirty="0" smtClean="0"/>
              <a:t>is an </a:t>
            </a:r>
            <a:r>
              <a:rPr lang="en-AU" sz="2400" dirty="0" smtClean="0"/>
              <a:t>undirected</a:t>
            </a:r>
            <a:r>
              <a:rPr lang="en-AU" sz="2400" b="0" dirty="0" smtClean="0"/>
              <a:t> </a:t>
            </a:r>
            <a:r>
              <a:rPr lang="en-AU" sz="2400" dirty="0" smtClean="0"/>
              <a:t>weighted</a:t>
            </a:r>
            <a:r>
              <a:rPr lang="en-AU" sz="2400" b="0" dirty="0" smtClean="0"/>
              <a:t> </a:t>
            </a:r>
            <a:r>
              <a:rPr lang="en-US" altLang="zh-CN" sz="2400" b="0" dirty="0" smtClean="0"/>
              <a:t>and </a:t>
            </a:r>
            <a:r>
              <a:rPr lang="en-AU" sz="2400" dirty="0" smtClean="0"/>
              <a:t>low-degree</a:t>
            </a:r>
            <a:r>
              <a:rPr lang="en-AU" sz="2400" b="0" dirty="0" smtClean="0"/>
              <a:t> graph.</a:t>
            </a:r>
            <a:endParaRPr lang="en-AU" sz="2400" b="0" dirty="0"/>
          </a:p>
        </p:txBody>
      </p:sp>
      <p:pic>
        <p:nvPicPr>
          <p:cNvPr id="7" name="Picture 9" descr="International_E_Road_Network_gree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098" y="3284984"/>
            <a:ext cx="3629202" cy="2592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797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2"/>
    </mc:Choice>
    <mc:Fallback xmlns="">
      <p:transition spd="slow" advTm="10982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for every 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dirty="0"/>
                  <a:t>, a new 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dirty="0"/>
                  <a:t>is inserted.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</a:p>
              <a:p>
                <a:pPr lvl="2"/>
                <a:r>
                  <a:rPr lang="en-AU" sz="1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, 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/>
                  <a:t>is 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. </a:t>
                </a:r>
              </a:p>
              <a:p>
                <a:pPr lvl="2"/>
                <a:endParaRPr lang="en-AU" sz="12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椭圆 5"/>
          <p:cNvSpPr/>
          <p:nvPr/>
        </p:nvSpPr>
        <p:spPr>
          <a:xfrm>
            <a:off x="2041747" y="443711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cxnSp>
        <p:nvCxnSpPr>
          <p:cNvPr id="10" name="直接连接符 9"/>
          <p:cNvCxnSpPr>
            <a:stCxn id="4" idx="4"/>
            <a:endCxn id="6" idx="0"/>
          </p:cNvCxnSpPr>
          <p:nvPr/>
        </p:nvCxnSpPr>
        <p:spPr>
          <a:xfrm>
            <a:off x="2221767" y="3789040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7"/>
            <a:endCxn id="6" idx="3"/>
          </p:cNvCxnSpPr>
          <p:nvPr/>
        </p:nvCxnSpPr>
        <p:spPr>
          <a:xfrm flipV="1">
            <a:off x="1494937" y="4744425"/>
            <a:ext cx="59953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5"/>
            <a:endCxn id="8" idx="1"/>
          </p:cNvCxnSpPr>
          <p:nvPr/>
        </p:nvCxnSpPr>
        <p:spPr>
          <a:xfrm>
            <a:off x="2349060" y="4744425"/>
            <a:ext cx="47546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3572" y="44371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v</a:t>
            </a:r>
            <a:r>
              <a:rPr lang="en-AU" sz="1800" baseline="-25000" dirty="0" smtClean="0">
                <a:solidFill>
                  <a:srgbClr val="FF0000"/>
                </a:solidFill>
              </a:rPr>
              <a:t>1</a:t>
            </a:r>
            <a:endParaRPr lang="en-AU" sz="18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040" y="3140968"/>
                <a:ext cx="4211960" cy="984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800" dirty="0" smtClean="0"/>
                  <a:t>Example: DP vertex Elimination of v</a:t>
                </a:r>
                <a:r>
                  <a:rPr lang="en-AU" sz="1800" baseline="-25000" dirty="0" smtClean="0"/>
                  <a:t>1</a:t>
                </a:r>
              </a:p>
              <a:p>
                <a:r>
                  <a:rPr lang="en-AU" sz="1400" dirty="0" smtClean="0"/>
                  <a:t>Add new edge (v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3</a:t>
                </a:r>
                <a:r>
                  <a:rPr lang="en-AU" sz="1400" dirty="0" smtClean="0"/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 smtClean="0"/>
                  <a:t>(</a:t>
                </a:r>
                <a:r>
                  <a:rPr lang="en-AU" sz="1400" dirty="0"/>
                  <a:t>v</a:t>
                </a:r>
                <a:r>
                  <a:rPr lang="en-AU" sz="1400" baseline="-25000" dirty="0"/>
                  <a:t>2</a:t>
                </a:r>
                <a:r>
                  <a:rPr lang="en-AU" sz="1400" dirty="0"/>
                  <a:t>,v</a:t>
                </a:r>
                <a:r>
                  <a:rPr lang="en-AU" sz="1400" baseline="-25000" dirty="0"/>
                  <a:t>3</a:t>
                </a:r>
                <a:r>
                  <a:rPr lang="en-AU" sz="1400" dirty="0" smtClean="0"/>
                  <a:t>) = 4</a:t>
                </a:r>
              </a:p>
              <a:p>
                <a:r>
                  <a:rPr lang="en-AU" sz="1400" dirty="0" smtClean="0">
                    <a:solidFill>
                      <a:srgbClr val="00B050"/>
                    </a:solidFill>
                  </a:rPr>
                  <a:t>Add new edge (v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) </a:t>
                </a:r>
                <a:r>
                  <a:rPr lang="en-AU" sz="1400" dirty="0">
                    <a:solidFill>
                      <a:srgbClr val="00B050"/>
                    </a:solidFill>
                  </a:rPr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400" dirty="0" smtClean="0">
                    <a:solidFill>
                      <a:srgbClr val="00B050"/>
                    </a:solidFill>
                  </a:rPr>
                  <a:t>(v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2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>
                    <a:solidFill>
                      <a:srgbClr val="00B050"/>
                    </a:solidFill>
                  </a:rPr>
                  <a:t>4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) </a:t>
                </a:r>
                <a:r>
                  <a:rPr lang="en-AU" sz="1400" dirty="0">
                    <a:solidFill>
                      <a:srgbClr val="00B050"/>
                    </a:solidFill>
                  </a:rPr>
                  <a:t>= 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3</a:t>
                </a:r>
                <a:endParaRPr lang="en-AU" sz="1400" dirty="0">
                  <a:solidFill>
                    <a:srgbClr val="00B050"/>
                  </a:solidFill>
                </a:endParaRPr>
              </a:p>
              <a:p>
                <a:endParaRPr lang="en-AU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140968"/>
                <a:ext cx="4211960" cy="984885"/>
              </a:xfrm>
              <a:prstGeom prst="rect">
                <a:avLst/>
              </a:prstGeom>
              <a:blipFill rotWithShape="1">
                <a:blip r:embed="rId3"/>
                <a:stretch>
                  <a:fillRect l="-1158" t="-3086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163308" y="39286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98106" y="4922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1</a:t>
            </a:r>
            <a:endParaRPr lang="en-AU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4567" y="49121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  <p:cxnSp>
        <p:nvCxnSpPr>
          <p:cNvPr id="9" name="直接连接符 8"/>
          <p:cNvCxnSpPr>
            <a:stCxn id="19" idx="0"/>
          </p:cNvCxnSpPr>
          <p:nvPr/>
        </p:nvCxnSpPr>
        <p:spPr>
          <a:xfrm flipV="1">
            <a:off x="1376137" y="3717032"/>
            <a:ext cx="718337" cy="157488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0" idx="0"/>
          </p:cNvCxnSpPr>
          <p:nvPr/>
        </p:nvCxnSpPr>
        <p:spPr>
          <a:xfrm>
            <a:off x="2349060" y="3717032"/>
            <a:ext cx="603885" cy="157488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019" y="4252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B050"/>
                </a:solidFill>
              </a:rPr>
              <a:t>4</a:t>
            </a:r>
            <a:endParaRPr lang="en-AU" sz="1800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3684" y="4319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260770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for every 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dirty="0"/>
                  <a:t>, a new 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dirty="0"/>
                  <a:t>is inserted.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</a:p>
              <a:p>
                <a:pPr lvl="2"/>
                <a:r>
                  <a:rPr lang="en-AU" sz="1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, 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/>
                  <a:t>is 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. </a:t>
                </a:r>
              </a:p>
              <a:p>
                <a:pPr lvl="2"/>
                <a:endParaRPr lang="en-AU" sz="12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6" name="椭圆 5"/>
          <p:cNvSpPr/>
          <p:nvPr/>
        </p:nvSpPr>
        <p:spPr>
          <a:xfrm>
            <a:off x="2041747" y="443711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cxnSp>
        <p:nvCxnSpPr>
          <p:cNvPr id="10" name="直接连接符 9"/>
          <p:cNvCxnSpPr>
            <a:stCxn id="4" idx="4"/>
            <a:endCxn id="6" idx="0"/>
          </p:cNvCxnSpPr>
          <p:nvPr/>
        </p:nvCxnSpPr>
        <p:spPr>
          <a:xfrm>
            <a:off x="2221767" y="3789040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直接连接符 11"/>
          <p:cNvCxnSpPr>
            <a:stCxn id="7" idx="7"/>
            <a:endCxn id="6" idx="3"/>
          </p:cNvCxnSpPr>
          <p:nvPr/>
        </p:nvCxnSpPr>
        <p:spPr>
          <a:xfrm flipV="1">
            <a:off x="1494937" y="4744425"/>
            <a:ext cx="59953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直接连接符 13"/>
          <p:cNvCxnSpPr>
            <a:stCxn id="6" idx="5"/>
            <a:endCxn id="8" idx="1"/>
          </p:cNvCxnSpPr>
          <p:nvPr/>
        </p:nvCxnSpPr>
        <p:spPr>
          <a:xfrm>
            <a:off x="2349060" y="4744425"/>
            <a:ext cx="47546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2043572" y="443711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v</a:t>
            </a:r>
            <a:r>
              <a:rPr lang="en-AU" sz="1800" baseline="-25000" dirty="0" smtClean="0">
                <a:solidFill>
                  <a:srgbClr val="FF0000"/>
                </a:solidFill>
              </a:rPr>
              <a:t>1</a:t>
            </a:r>
            <a:endParaRPr lang="en-AU" sz="1800" baseline="-25000" dirty="0">
              <a:solidFill>
                <a:srgbClr val="FF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040" y="3140968"/>
                <a:ext cx="417646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800" dirty="0" smtClean="0"/>
                  <a:t>Example: DP vertex Elimination of v</a:t>
                </a:r>
                <a:r>
                  <a:rPr lang="en-AU" sz="1800" baseline="-25000" dirty="0" smtClean="0"/>
                  <a:t>1</a:t>
                </a:r>
              </a:p>
              <a:p>
                <a:r>
                  <a:rPr lang="en-AU" sz="1400" dirty="0" smtClean="0"/>
                  <a:t>Add new edge (v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3</a:t>
                </a:r>
                <a:r>
                  <a:rPr lang="en-AU" sz="1400" dirty="0" smtClean="0"/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 smtClean="0"/>
                  <a:t>(</a:t>
                </a:r>
                <a:r>
                  <a:rPr lang="en-AU" sz="1400" dirty="0"/>
                  <a:t>v</a:t>
                </a:r>
                <a:r>
                  <a:rPr lang="en-AU" sz="1400" baseline="-25000" dirty="0"/>
                  <a:t>2</a:t>
                </a:r>
                <a:r>
                  <a:rPr lang="en-AU" sz="1400" dirty="0"/>
                  <a:t>,v</a:t>
                </a:r>
                <a:r>
                  <a:rPr lang="en-AU" sz="1400" baseline="-25000" dirty="0"/>
                  <a:t>3</a:t>
                </a:r>
                <a:r>
                  <a:rPr lang="en-AU" sz="1400" dirty="0" smtClean="0"/>
                  <a:t>) = 4</a:t>
                </a:r>
              </a:p>
              <a:p>
                <a:r>
                  <a:rPr lang="en-AU" sz="1400" dirty="0"/>
                  <a:t>Add new edge (</a:t>
                </a:r>
                <a:r>
                  <a:rPr lang="en-AU" sz="1400" dirty="0" smtClean="0"/>
                  <a:t>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4</a:t>
                </a:r>
                <a:r>
                  <a:rPr lang="en-AU" sz="1400" dirty="0" smtClean="0"/>
                  <a:t>) </a:t>
                </a:r>
                <a:r>
                  <a:rPr lang="en-AU" sz="14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 smtClean="0"/>
                  <a:t>(v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/>
                  <a:t>4</a:t>
                </a:r>
                <a:r>
                  <a:rPr lang="en-AU" sz="1400" dirty="0" smtClean="0"/>
                  <a:t>) </a:t>
                </a:r>
                <a:r>
                  <a:rPr lang="en-AU" sz="1400" dirty="0"/>
                  <a:t>= </a:t>
                </a:r>
                <a:r>
                  <a:rPr lang="en-AU" sz="1400" dirty="0" smtClean="0"/>
                  <a:t>3</a:t>
                </a:r>
                <a:endParaRPr lang="en-AU" sz="1400" dirty="0"/>
              </a:p>
              <a:p>
                <a:r>
                  <a:rPr lang="en-AU" sz="1400" dirty="0" smtClean="0">
                    <a:solidFill>
                      <a:srgbClr val="00B050"/>
                    </a:solidFill>
                  </a:rPr>
                  <a:t>Update edge </a:t>
                </a:r>
                <a:r>
                  <a:rPr lang="en-AU" sz="1400" dirty="0">
                    <a:solidFill>
                      <a:srgbClr val="00B050"/>
                    </a:solidFill>
                  </a:rPr>
                  <a:t>(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3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4</a:t>
                </a:r>
                <a:r>
                  <a:rPr lang="en-AU" sz="1400" dirty="0">
                    <a:solidFill>
                      <a:srgbClr val="00B050"/>
                    </a:solidFill>
                  </a:rPr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400" dirty="0">
                    <a:solidFill>
                      <a:srgbClr val="00B050"/>
                    </a:solidFill>
                  </a:rPr>
                  <a:t>(v</a:t>
                </a:r>
                <a:r>
                  <a:rPr lang="en-AU" sz="1400" baseline="-25000" dirty="0">
                    <a:solidFill>
                      <a:srgbClr val="00B050"/>
                    </a:solidFill>
                  </a:rPr>
                  <a:t>2</a:t>
                </a:r>
                <a:r>
                  <a:rPr lang="en-AU" sz="1400" dirty="0">
                    <a:solidFill>
                      <a:srgbClr val="00B050"/>
                    </a:solidFill>
                  </a:rPr>
                  <a:t>,v</a:t>
                </a:r>
                <a:r>
                  <a:rPr lang="en-AU" sz="1400" baseline="-25000" dirty="0">
                    <a:solidFill>
                      <a:srgbClr val="00B050"/>
                    </a:solidFill>
                  </a:rPr>
                  <a:t>4</a:t>
                </a:r>
                <a:r>
                  <a:rPr lang="en-AU" sz="1400" dirty="0">
                    <a:solidFill>
                      <a:srgbClr val="00B050"/>
                    </a:solidFill>
                  </a:rPr>
                  <a:t>) = 3</a:t>
                </a:r>
              </a:p>
              <a:p>
                <a:endParaRPr lang="en-AU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140968"/>
                <a:ext cx="4176464" cy="1200329"/>
              </a:xfrm>
              <a:prstGeom prst="rect">
                <a:avLst/>
              </a:prstGeom>
              <a:blipFill rotWithShape="1">
                <a:blip r:embed="rId3"/>
                <a:stretch>
                  <a:fillRect l="-1168" t="-2538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TextBox 21"/>
          <p:cNvSpPr txBox="1"/>
          <p:nvPr/>
        </p:nvSpPr>
        <p:spPr>
          <a:xfrm>
            <a:off x="2163308" y="39286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398106" y="492258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1</a:t>
            </a:r>
            <a:endParaRPr lang="en-AU" sz="1800" dirty="0"/>
          </a:p>
        </p:txBody>
      </p:sp>
      <p:sp>
        <p:nvSpPr>
          <p:cNvPr id="25" name="TextBox 24"/>
          <p:cNvSpPr txBox="1"/>
          <p:nvPr/>
        </p:nvSpPr>
        <p:spPr>
          <a:xfrm>
            <a:off x="1714567" y="491212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B050"/>
                </a:solidFill>
              </a:rPr>
              <a:t>3</a:t>
            </a:r>
            <a:endParaRPr lang="en-AU" sz="1800" dirty="0">
              <a:solidFill>
                <a:srgbClr val="00B050"/>
              </a:solidFill>
            </a:endParaRPr>
          </a:p>
        </p:txBody>
      </p:sp>
      <p:cxnSp>
        <p:nvCxnSpPr>
          <p:cNvPr id="9" name="直接连接符 8"/>
          <p:cNvCxnSpPr>
            <a:stCxn id="19" idx="0"/>
          </p:cNvCxnSpPr>
          <p:nvPr/>
        </p:nvCxnSpPr>
        <p:spPr>
          <a:xfrm flipV="1">
            <a:off x="1376137" y="3717032"/>
            <a:ext cx="718337" cy="157488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0" idx="0"/>
          </p:cNvCxnSpPr>
          <p:nvPr/>
        </p:nvCxnSpPr>
        <p:spPr>
          <a:xfrm>
            <a:off x="2349060" y="3717032"/>
            <a:ext cx="603885" cy="1574884"/>
          </a:xfrm>
          <a:prstGeom prst="line">
            <a:avLst/>
          </a:prstGeom>
          <a:ln>
            <a:solidFill>
              <a:srgbClr val="00B050"/>
            </a:solidFill>
            <a:prstDash val="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019" y="4252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00B050"/>
                </a:solidFill>
              </a:rPr>
              <a:t>4</a:t>
            </a:r>
            <a:endParaRPr lang="en-AU" sz="1800" dirty="0">
              <a:solidFill>
                <a:srgbClr val="00B05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673684" y="4319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>
                <a:solidFill>
                  <a:srgbClr val="00B050"/>
                </a:solidFill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81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for every 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dirty="0"/>
                  <a:t>, a new 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dirty="0"/>
                  <a:t>is inserted.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</a:p>
              <a:p>
                <a:pPr lvl="2"/>
                <a:r>
                  <a:rPr lang="en-AU" sz="1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, 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/>
                  <a:t>is 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. </a:t>
                </a:r>
              </a:p>
              <a:p>
                <a:pPr lvl="2"/>
                <a:endParaRPr lang="en-AU" sz="12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/>
              <p:cNvSpPr txBox="1"/>
              <p:nvPr/>
            </p:nvSpPr>
            <p:spPr>
              <a:xfrm>
                <a:off x="4932040" y="3140968"/>
                <a:ext cx="4104456" cy="141577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AU" sz="1800" dirty="0" smtClean="0"/>
                  <a:t>Example: DP vertex Elimination of v</a:t>
                </a:r>
                <a:r>
                  <a:rPr lang="en-AU" sz="1800" baseline="-25000" dirty="0" smtClean="0"/>
                  <a:t>1</a:t>
                </a:r>
              </a:p>
              <a:p>
                <a:r>
                  <a:rPr lang="en-AU" sz="1400" dirty="0" smtClean="0"/>
                  <a:t>Add new edge (v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3</a:t>
                </a:r>
                <a:r>
                  <a:rPr lang="en-AU" sz="1400" dirty="0" smtClean="0"/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 smtClean="0"/>
                  <a:t>(</a:t>
                </a:r>
                <a:r>
                  <a:rPr lang="en-AU" sz="1400" dirty="0"/>
                  <a:t>v</a:t>
                </a:r>
                <a:r>
                  <a:rPr lang="en-AU" sz="1400" baseline="-25000" dirty="0"/>
                  <a:t>2</a:t>
                </a:r>
                <a:r>
                  <a:rPr lang="en-AU" sz="1400" dirty="0"/>
                  <a:t>,v</a:t>
                </a:r>
                <a:r>
                  <a:rPr lang="en-AU" sz="1400" baseline="-25000" dirty="0"/>
                  <a:t>3</a:t>
                </a:r>
                <a:r>
                  <a:rPr lang="en-AU" sz="1400" dirty="0" smtClean="0"/>
                  <a:t>) = 4</a:t>
                </a:r>
              </a:p>
              <a:p>
                <a:r>
                  <a:rPr lang="en-AU" sz="1400" dirty="0"/>
                  <a:t>Add new edge (</a:t>
                </a:r>
                <a:r>
                  <a:rPr lang="en-AU" sz="1400" dirty="0" smtClean="0"/>
                  <a:t>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4</a:t>
                </a:r>
                <a:r>
                  <a:rPr lang="en-AU" sz="1400" dirty="0" smtClean="0"/>
                  <a:t>) </a:t>
                </a:r>
                <a:r>
                  <a:rPr lang="en-AU" sz="14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 smtClean="0"/>
                  <a:t>(v</a:t>
                </a:r>
                <a:r>
                  <a:rPr lang="en-AU" sz="1400" baseline="-25000" dirty="0" smtClean="0"/>
                  <a:t>2</a:t>
                </a:r>
                <a:r>
                  <a:rPr lang="en-AU" sz="1400" dirty="0" smtClean="0"/>
                  <a:t>,v</a:t>
                </a:r>
                <a:r>
                  <a:rPr lang="en-AU" sz="1400" baseline="-25000" dirty="0"/>
                  <a:t>4</a:t>
                </a:r>
                <a:r>
                  <a:rPr lang="en-AU" sz="1400" dirty="0" smtClean="0"/>
                  <a:t>) </a:t>
                </a:r>
                <a:r>
                  <a:rPr lang="en-AU" sz="1400" dirty="0"/>
                  <a:t>= </a:t>
                </a:r>
                <a:r>
                  <a:rPr lang="en-AU" sz="1400" dirty="0" smtClean="0"/>
                  <a:t>3</a:t>
                </a:r>
                <a:endParaRPr lang="en-AU" sz="1400" dirty="0"/>
              </a:p>
              <a:p>
                <a:r>
                  <a:rPr lang="en-AU" sz="1400" dirty="0" smtClean="0"/>
                  <a:t>Update edge </a:t>
                </a:r>
                <a:r>
                  <a:rPr lang="en-AU" sz="1400" dirty="0"/>
                  <a:t>(</a:t>
                </a:r>
                <a:r>
                  <a:rPr lang="en-AU" sz="1400" dirty="0" smtClean="0"/>
                  <a:t>v</a:t>
                </a:r>
                <a:r>
                  <a:rPr lang="en-AU" sz="1400" baseline="-25000" dirty="0" smtClean="0"/>
                  <a:t>3</a:t>
                </a:r>
                <a:r>
                  <a:rPr lang="en-AU" sz="1400" dirty="0" smtClean="0"/>
                  <a:t>,v</a:t>
                </a:r>
                <a:r>
                  <a:rPr lang="en-AU" sz="1400" baseline="-25000" dirty="0" smtClean="0"/>
                  <a:t>4</a:t>
                </a:r>
                <a:r>
                  <a:rPr lang="en-AU" sz="1400" dirty="0"/>
                  <a:t>) 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400" b="1"/>
                      <m:t>ϕ</m:t>
                    </m:r>
                  </m:oMath>
                </a14:m>
                <a:r>
                  <a:rPr lang="en-AU" sz="1400" dirty="0"/>
                  <a:t>(v</a:t>
                </a:r>
                <a:r>
                  <a:rPr lang="en-AU" sz="1400" baseline="-25000" dirty="0"/>
                  <a:t>2</a:t>
                </a:r>
                <a:r>
                  <a:rPr lang="en-AU" sz="1400" dirty="0"/>
                  <a:t>,v</a:t>
                </a:r>
                <a:r>
                  <a:rPr lang="en-AU" sz="1400" baseline="-25000" dirty="0"/>
                  <a:t>4</a:t>
                </a:r>
                <a:r>
                  <a:rPr lang="en-AU" sz="1400" dirty="0"/>
                  <a:t>) = </a:t>
                </a:r>
                <a:r>
                  <a:rPr lang="en-AU" sz="1400" dirty="0" smtClean="0"/>
                  <a:t>3</a:t>
                </a:r>
              </a:p>
              <a:p>
                <a:r>
                  <a:rPr lang="en-AU" sz="1400" dirty="0" smtClean="0">
                    <a:solidFill>
                      <a:srgbClr val="00B050"/>
                    </a:solidFill>
                  </a:rPr>
                  <a:t>Delete vertex v</a:t>
                </a:r>
                <a:r>
                  <a:rPr lang="en-AU" sz="1400" baseline="-25000" dirty="0" smtClean="0">
                    <a:solidFill>
                      <a:srgbClr val="00B050"/>
                    </a:solidFill>
                  </a:rPr>
                  <a:t>1</a:t>
                </a:r>
                <a:r>
                  <a:rPr lang="en-AU" sz="1400" dirty="0" smtClean="0">
                    <a:solidFill>
                      <a:srgbClr val="00B050"/>
                    </a:solidFill>
                  </a:rPr>
                  <a:t> and its edges.</a:t>
                </a:r>
                <a:endParaRPr lang="en-AU" sz="1400" dirty="0">
                  <a:solidFill>
                    <a:srgbClr val="00B050"/>
                  </a:solidFill>
                </a:endParaRPr>
              </a:p>
              <a:p>
                <a:endParaRPr lang="en-AU" sz="1200" dirty="0"/>
              </a:p>
            </p:txBody>
          </p:sp>
        </mc:Choice>
        <mc:Fallback xmlns="">
          <p:sp>
            <p:nvSpPr>
              <p:cNvPr id="21" name="TextBox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32040" y="3140968"/>
                <a:ext cx="4104456" cy="1415772"/>
              </a:xfrm>
              <a:prstGeom prst="rect">
                <a:avLst/>
              </a:prstGeom>
              <a:blipFill rotWithShape="1">
                <a:blip r:embed="rId3"/>
                <a:stretch>
                  <a:fillRect l="-1189" t="-2155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3</a:t>
            </a:r>
            <a:endParaRPr lang="en-AU" sz="1800" dirty="0"/>
          </a:p>
        </p:txBody>
      </p:sp>
      <p:cxnSp>
        <p:nvCxnSpPr>
          <p:cNvPr id="9" name="直接连接符 8"/>
          <p:cNvCxnSpPr>
            <a:stCxn id="19" idx="0"/>
          </p:cNvCxnSpPr>
          <p:nvPr/>
        </p:nvCxnSpPr>
        <p:spPr>
          <a:xfrm flipV="1">
            <a:off x="1376137" y="3717032"/>
            <a:ext cx="718337" cy="15748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0" idx="0"/>
          </p:cNvCxnSpPr>
          <p:nvPr/>
        </p:nvCxnSpPr>
        <p:spPr>
          <a:xfrm>
            <a:off x="2349060" y="3717032"/>
            <a:ext cx="603885" cy="15748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019" y="4252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2673684" y="4319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2170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AU" altLang="zh-CN" sz="2000" dirty="0">
                    <a:solidFill>
                      <a:srgbClr val="FF0000"/>
                    </a:solidFill>
                  </a:rPr>
                  <a:t>D</a:t>
                </a:r>
                <a:r>
                  <a:rPr lang="en-US" altLang="zh-CN" sz="2000" dirty="0" err="1">
                    <a:solidFill>
                      <a:srgbClr val="FF0000"/>
                    </a:solidFill>
                  </a:rPr>
                  <a:t>istance</a:t>
                </a:r>
                <a:r>
                  <a:rPr lang="en-US" altLang="zh-CN" sz="2000" dirty="0">
                    <a:solidFill>
                      <a:srgbClr val="FF0000"/>
                    </a:solidFill>
                  </a:rPr>
                  <a:t> </a:t>
                </a:r>
                <a:r>
                  <a:rPr lang="en-AU" sz="2000" dirty="0">
                    <a:solidFill>
                      <a:srgbClr val="FF0000"/>
                    </a:solidFill>
                  </a:rPr>
                  <a:t>Preserve Vertex Elimination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. Given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and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for every pair of </a:t>
                </a:r>
                <a:r>
                  <a:rPr lang="en-AU" sz="2000" b="0" dirty="0" err="1">
                    <a:solidFill>
                      <a:schemeClr val="tx1"/>
                    </a:solidFill>
                  </a:rPr>
                  <a:t>neighbors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20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of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v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 in </a:t>
                </a:r>
                <a:r>
                  <a:rPr lang="en-AU" sz="2000" i="1" dirty="0">
                    <a:solidFill>
                      <a:srgbClr val="00B050"/>
                    </a:solidFill>
                  </a:rPr>
                  <a:t>G</a:t>
                </a:r>
                <a:r>
                  <a:rPr lang="en-AU" sz="2000" b="0" dirty="0">
                    <a:solidFill>
                      <a:schemeClr val="tx1"/>
                    </a:solidFill>
                  </a:rPr>
                  <a:t>,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∉ E(G)</a:t>
                </a:r>
                <a:r>
                  <a:rPr lang="en-AU" sz="1600" dirty="0"/>
                  <a:t>, a new edge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600" dirty="0"/>
                  <a:t>with weight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=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600" b="1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600" b="1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600" b="1" i="1" dirty="0">
                    <a:solidFill>
                      <a:srgbClr val="00B050"/>
                    </a:solidFill>
                  </a:rPr>
                  <a:t>(v,w) </a:t>
                </a:r>
                <a:r>
                  <a:rPr lang="en-AU" sz="1600" dirty="0"/>
                  <a:t>is inserted. </a:t>
                </a:r>
              </a:p>
              <a:p>
                <a:pPr lvl="1"/>
                <a:r>
                  <a:rPr lang="en-AU" sz="1600" dirty="0"/>
                  <a:t>if 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600" b="1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600" b="1" i="1" dirty="0">
                    <a:solidFill>
                      <a:srgbClr val="00B050"/>
                    </a:solidFill>
                  </a:rPr>
                  <a:t>) ⋴ E(G)</a:t>
                </a:r>
                <a:r>
                  <a:rPr lang="en-AU" sz="1600" dirty="0"/>
                  <a:t>, </a:t>
                </a:r>
              </a:p>
              <a:p>
                <a:pPr lvl="2"/>
                <a:r>
                  <a:rPr lang="en-AU" sz="1200" b="0" dirty="0"/>
                  <a:t>if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&lt;</a:t>
                </a:r>
                <a:r>
                  <a:rPr lang="el-GR" sz="120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, the weight of edge 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i="1" dirty="0" err="1">
                    <a:solidFill>
                      <a:srgbClr val="00B050"/>
                    </a:solidFill>
                  </a:rPr>
                  <a:t>u,w</a:t>
                </a:r>
                <a:r>
                  <a:rPr lang="en-AU" sz="1200" i="1" dirty="0">
                    <a:solidFill>
                      <a:srgbClr val="00B050"/>
                    </a:solidFill>
                  </a:rPr>
                  <a:t>) </a:t>
                </a:r>
                <a:r>
                  <a:rPr lang="en-AU" sz="1200" b="0" dirty="0"/>
                  <a:t>is updated as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u,v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)+</a:t>
                </a:r>
                <a:r>
                  <a:rPr lang="el-GR" sz="1200" b="0" i="1" dirty="0">
                    <a:solidFill>
                      <a:srgbClr val="00B05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l-GR" sz="1200" b="0" i="1">
                        <a:solidFill>
                          <a:srgbClr val="00B050"/>
                        </a:solidFill>
                      </a:rPr>
                      <m:t>ϕ</m:t>
                    </m:r>
                  </m:oMath>
                </a14:m>
                <a:r>
                  <a:rPr lang="en-AU" sz="1200" b="0" i="1" dirty="0">
                    <a:solidFill>
                      <a:srgbClr val="00B050"/>
                    </a:solidFill>
                  </a:rPr>
                  <a:t>(</a:t>
                </a:r>
                <a:r>
                  <a:rPr lang="en-AU" sz="1200" b="0" i="1" dirty="0" err="1">
                    <a:solidFill>
                      <a:srgbClr val="00B050"/>
                    </a:solidFill>
                  </a:rPr>
                  <a:t>v,w</a:t>
                </a:r>
                <a:r>
                  <a:rPr lang="en-AU" sz="1200" b="0" i="1" dirty="0">
                    <a:solidFill>
                      <a:srgbClr val="00B050"/>
                    </a:solidFill>
                  </a:rPr>
                  <a:t>)</a:t>
                </a:r>
                <a:r>
                  <a:rPr lang="en-AU" sz="1200" b="0" dirty="0"/>
                  <a:t> . </a:t>
                </a:r>
              </a:p>
              <a:p>
                <a:pPr lvl="2"/>
                <a:endParaRPr lang="en-AU" sz="1200" b="0" dirty="0"/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1">
                <a:blip r:embed="rId2"/>
                <a:stretch>
                  <a:fillRect t="-588" r="-88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椭圆 3"/>
          <p:cNvSpPr/>
          <p:nvPr/>
        </p:nvSpPr>
        <p:spPr>
          <a:xfrm>
            <a:off x="2041747" y="34290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7" name="椭圆 6"/>
          <p:cNvSpPr/>
          <p:nvPr/>
        </p:nvSpPr>
        <p:spPr>
          <a:xfrm>
            <a:off x="1187624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8" name="椭圆 7"/>
          <p:cNvSpPr/>
          <p:nvPr/>
        </p:nvSpPr>
        <p:spPr>
          <a:xfrm>
            <a:off x="2771800" y="530120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cxnSp>
        <p:nvCxnSpPr>
          <p:cNvPr id="16" name="直接连接符 15"/>
          <p:cNvCxnSpPr>
            <a:stCxn id="7" idx="6"/>
            <a:endCxn id="8" idx="2"/>
          </p:cNvCxnSpPr>
          <p:nvPr/>
        </p:nvCxnSpPr>
        <p:spPr>
          <a:xfrm>
            <a:off x="1547664" y="5481228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2043572" y="342435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87624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764432" y="529191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035992" y="546769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3</a:t>
            </a:r>
            <a:endParaRPr lang="en-AU" sz="1800" dirty="0"/>
          </a:p>
        </p:txBody>
      </p:sp>
      <p:cxnSp>
        <p:nvCxnSpPr>
          <p:cNvPr id="9" name="直接连接符 8"/>
          <p:cNvCxnSpPr>
            <a:stCxn id="19" idx="0"/>
          </p:cNvCxnSpPr>
          <p:nvPr/>
        </p:nvCxnSpPr>
        <p:spPr>
          <a:xfrm flipV="1">
            <a:off x="1376137" y="3717032"/>
            <a:ext cx="718337" cy="15748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/>
          <p:cNvCxnSpPr>
            <a:endCxn id="20" idx="0"/>
          </p:cNvCxnSpPr>
          <p:nvPr/>
        </p:nvCxnSpPr>
        <p:spPr>
          <a:xfrm>
            <a:off x="2349060" y="3717032"/>
            <a:ext cx="603885" cy="1574884"/>
          </a:xfrm>
          <a:prstGeom prst="lin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493019" y="425244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  <p:sp>
        <p:nvSpPr>
          <p:cNvPr id="28" name="TextBox 27"/>
          <p:cNvSpPr txBox="1"/>
          <p:nvPr/>
        </p:nvSpPr>
        <p:spPr>
          <a:xfrm>
            <a:off x="2673684" y="431980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3</a:t>
            </a:r>
          </a:p>
        </p:txBody>
      </p:sp>
      <p:sp>
        <p:nvSpPr>
          <p:cNvPr id="17" name="椭圆 16"/>
          <p:cNvSpPr/>
          <p:nvPr/>
        </p:nvSpPr>
        <p:spPr>
          <a:xfrm>
            <a:off x="6280601" y="3397236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2" name="椭圆 21"/>
          <p:cNvSpPr/>
          <p:nvPr/>
        </p:nvSpPr>
        <p:spPr>
          <a:xfrm>
            <a:off x="6280601" y="4405348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3" name="椭圆 22"/>
          <p:cNvSpPr/>
          <p:nvPr/>
        </p:nvSpPr>
        <p:spPr>
          <a:xfrm>
            <a:off x="5426478" y="526944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sp>
        <p:nvSpPr>
          <p:cNvPr id="24" name="椭圆 23"/>
          <p:cNvSpPr/>
          <p:nvPr/>
        </p:nvSpPr>
        <p:spPr>
          <a:xfrm>
            <a:off x="7010654" y="5269444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/>
          </a:p>
        </p:txBody>
      </p:sp>
      <p:cxnSp>
        <p:nvCxnSpPr>
          <p:cNvPr id="25" name="直接连接符 24"/>
          <p:cNvCxnSpPr>
            <a:stCxn id="17" idx="4"/>
            <a:endCxn id="22" idx="0"/>
          </p:cNvCxnSpPr>
          <p:nvPr/>
        </p:nvCxnSpPr>
        <p:spPr>
          <a:xfrm>
            <a:off x="6460621" y="3757276"/>
            <a:ext cx="0" cy="64807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直接连接符 28"/>
          <p:cNvCxnSpPr>
            <a:stCxn id="23" idx="7"/>
            <a:endCxn id="22" idx="3"/>
          </p:cNvCxnSpPr>
          <p:nvPr/>
        </p:nvCxnSpPr>
        <p:spPr>
          <a:xfrm flipV="1">
            <a:off x="5733791" y="4712661"/>
            <a:ext cx="59953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>
            <a:stCxn id="22" idx="5"/>
            <a:endCxn id="24" idx="1"/>
          </p:cNvCxnSpPr>
          <p:nvPr/>
        </p:nvCxnSpPr>
        <p:spPr>
          <a:xfrm>
            <a:off x="6587914" y="4712661"/>
            <a:ext cx="475467" cy="60951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1" name="直接连接符 30"/>
          <p:cNvCxnSpPr>
            <a:stCxn id="23" idx="6"/>
            <a:endCxn id="24" idx="2"/>
          </p:cNvCxnSpPr>
          <p:nvPr/>
        </p:nvCxnSpPr>
        <p:spPr>
          <a:xfrm>
            <a:off x="5786518" y="5449464"/>
            <a:ext cx="122413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282426" y="440534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>
                <a:solidFill>
                  <a:srgbClr val="FF0000"/>
                </a:solidFill>
              </a:rPr>
              <a:t>v</a:t>
            </a:r>
            <a:r>
              <a:rPr lang="en-AU" sz="1800" baseline="-25000" dirty="0" smtClean="0">
                <a:solidFill>
                  <a:srgbClr val="FF0000"/>
                </a:solidFill>
              </a:rPr>
              <a:t>1</a:t>
            </a:r>
            <a:endParaRPr lang="en-AU" sz="1800" baseline="-25000" dirty="0">
              <a:solidFill>
                <a:srgbClr val="FF000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282426" y="339259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2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5426478" y="52601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3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003286" y="5260152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/>
              <a:t>4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402162" y="389686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6649834" y="490011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1</a:t>
            </a:r>
            <a:endParaRPr lang="en-AU" sz="1800" dirty="0"/>
          </a:p>
        </p:txBody>
      </p:sp>
      <p:sp>
        <p:nvSpPr>
          <p:cNvPr id="38" name="TextBox 37"/>
          <p:cNvSpPr txBox="1"/>
          <p:nvPr/>
        </p:nvSpPr>
        <p:spPr>
          <a:xfrm>
            <a:off x="5950340" y="4890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/>
              <a:t>2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274846" y="543593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4</a:t>
            </a:r>
            <a:endParaRPr lang="en-AU" sz="1800" dirty="0"/>
          </a:p>
        </p:txBody>
      </p:sp>
      <p:sp>
        <p:nvSpPr>
          <p:cNvPr id="5" name="矩形 4"/>
          <p:cNvSpPr/>
          <p:nvPr/>
        </p:nvSpPr>
        <p:spPr>
          <a:xfrm>
            <a:off x="434862" y="6021288"/>
            <a:ext cx="8666988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AU" altLang="zh-CN" b="1" cap="none" spc="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The distance is the same </a:t>
            </a:r>
            <a:r>
              <a:rPr lang="en-AU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after eliminating v</a:t>
            </a:r>
            <a:r>
              <a:rPr lang="en-AU" altLang="zh-CN" baseline="-25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1</a:t>
            </a:r>
            <a:r>
              <a:rPr lang="en-AU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between v</a:t>
            </a:r>
            <a:r>
              <a:rPr lang="en-AU" altLang="zh-CN" baseline="-25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2</a:t>
            </a:r>
            <a:r>
              <a:rPr lang="en-AU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v</a:t>
            </a:r>
            <a:r>
              <a:rPr lang="en-AU" altLang="zh-CN" baseline="-25000" dirty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3</a:t>
            </a:r>
            <a:r>
              <a:rPr lang="en-AU" altLang="zh-CN" baseline="-25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</a:t>
            </a:r>
            <a:r>
              <a:rPr lang="en-AU" altLang="zh-CN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and v</a:t>
            </a:r>
            <a:r>
              <a:rPr lang="en-AU" altLang="zh-CN" baseline="-25000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4</a:t>
            </a:r>
            <a:endParaRPr lang="zh-CN" altLang="en-US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85661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7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0" y="2880000"/>
            <a:ext cx="4270231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60000" y="1620000"/>
            <a:ext cx="33142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 smtClean="0"/>
              <a:t>Construct DP tree-decomposition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711027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39999"/>
            <a:ext cx="4141488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65434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575327"/>
            <a:ext cx="1107336" cy="26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04401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183476"/>
            <a:ext cx="1080119" cy="6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40000"/>
            <a:ext cx="4074146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6668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6183476"/>
            <a:ext cx="1080119" cy="6680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08354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6166" cy="252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9527" y="6177905"/>
            <a:ext cx="2274881" cy="680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40000"/>
            <a:ext cx="4074146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930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AU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4829" y="1398854"/>
            <a:ext cx="8911350" cy="5181600"/>
          </a:xfrm>
        </p:spPr>
        <p:txBody>
          <a:bodyPr>
            <a:normAutofit/>
          </a:bodyPr>
          <a:lstStyle/>
          <a:p>
            <a:r>
              <a:rPr lang="en-AU" sz="2000" dirty="0" smtClean="0">
                <a:solidFill>
                  <a:srgbClr val="FF0000"/>
                </a:solidFill>
              </a:rPr>
              <a:t>Path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from node </a:t>
            </a:r>
            <a:r>
              <a:rPr lang="en-AU" sz="2000" i="1" dirty="0">
                <a:solidFill>
                  <a:srgbClr val="0E9E5D"/>
                </a:solidFill>
              </a:rPr>
              <a:t>s</a:t>
            </a:r>
            <a:r>
              <a:rPr lang="en-AU" sz="2000" b="0" dirty="0">
                <a:solidFill>
                  <a:schemeClr val="tx1"/>
                </a:solidFill>
              </a:rPr>
              <a:t> to node </a:t>
            </a:r>
            <a:r>
              <a:rPr lang="en-AU" sz="2000" i="1" dirty="0">
                <a:solidFill>
                  <a:srgbClr val="0E9E5D"/>
                </a:solidFill>
              </a:rPr>
              <a:t>t</a:t>
            </a:r>
            <a:r>
              <a:rPr lang="en-AU" sz="2000" b="0" dirty="0">
                <a:solidFill>
                  <a:schemeClr val="tx1"/>
                </a:solidFill>
              </a:rPr>
              <a:t>,</a:t>
            </a:r>
            <a:r>
              <a:rPr lang="en-AU" sz="2000" b="0" dirty="0" smtClean="0">
                <a:solidFill>
                  <a:schemeClr val="tx1"/>
                </a:solidFill>
              </a:rPr>
              <a:t> </a:t>
            </a:r>
            <a:r>
              <a:rPr lang="en-AU" sz="2000" b="0" dirty="0">
                <a:solidFill>
                  <a:schemeClr val="tx1"/>
                </a:solidFill>
              </a:rPr>
              <a:t>denoted by </a:t>
            </a:r>
            <a:r>
              <a:rPr lang="en-AU" sz="2000" i="1" dirty="0">
                <a:solidFill>
                  <a:srgbClr val="0E9E5D"/>
                </a:solidFill>
              </a:rPr>
              <a:t>p</a:t>
            </a:r>
            <a:r>
              <a:rPr lang="en-AU" sz="2000" b="0" dirty="0">
                <a:solidFill>
                  <a:schemeClr val="tx1"/>
                </a:solidFill>
              </a:rPr>
              <a:t>, is a sequence of nodes </a:t>
            </a:r>
            <a:r>
              <a:rPr lang="en-AU" sz="2000" b="0" dirty="0" smtClean="0">
                <a:solidFill>
                  <a:schemeClr val="tx1"/>
                </a:solidFill>
              </a:rPr>
              <a:t>connected by edges. </a:t>
            </a:r>
            <a:r>
              <a:rPr lang="en-AU" sz="2000" b="0" dirty="0" smtClean="0"/>
              <a:t>Cost</a:t>
            </a:r>
            <a:r>
              <a:rPr lang="en-AU" sz="2000" b="0" dirty="0" smtClean="0">
                <a:solidFill>
                  <a:schemeClr val="tx1"/>
                </a:solidFill>
              </a:rPr>
              <a:t> of path is </a:t>
            </a:r>
            <a:r>
              <a:rPr lang="en-AU" sz="2000" b="0" dirty="0" smtClean="0"/>
              <a:t>sum</a:t>
            </a:r>
            <a:r>
              <a:rPr lang="en-AU" sz="2000" b="0" dirty="0" smtClean="0">
                <a:solidFill>
                  <a:schemeClr val="tx1"/>
                </a:solidFill>
              </a:rPr>
              <a:t> of edge’s weight.</a:t>
            </a:r>
          </a:p>
          <a:p>
            <a:pPr marL="0" indent="0">
              <a:buNone/>
            </a:pPr>
            <a:endParaRPr lang="en-AU" sz="2000" b="0" dirty="0">
              <a:solidFill>
                <a:schemeClr val="tx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83568" y="3389490"/>
            <a:ext cx="208823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Example:</a:t>
            </a:r>
          </a:p>
          <a:p>
            <a:r>
              <a:rPr lang="en-US" altLang="zh-CN" dirty="0" smtClean="0"/>
              <a:t>v</a:t>
            </a:r>
            <a:r>
              <a:rPr lang="en-US" dirty="0" smtClean="0"/>
              <a:t> = 20</a:t>
            </a:r>
          </a:p>
          <a:p>
            <a:r>
              <a:rPr lang="en-US" altLang="zh-CN" dirty="0"/>
              <a:t>e</a:t>
            </a:r>
            <a:r>
              <a:rPr lang="en-US" dirty="0" smtClean="0"/>
              <a:t> = 30</a:t>
            </a:r>
          </a:p>
          <a:p>
            <a:endParaRPr lang="en-AU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3212976"/>
            <a:ext cx="5069904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1213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943"/>
    </mc:Choice>
    <mc:Fallback xmlns="">
      <p:transition spd="slow" advTm="58943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37000" cy="21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40000"/>
            <a:ext cx="4421477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661247"/>
            <a:ext cx="2294430" cy="1202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6168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53743" cy="214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40000"/>
            <a:ext cx="4421477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5229200"/>
            <a:ext cx="2299482" cy="16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57536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20000"/>
            <a:ext cx="4451386" cy="205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5040000"/>
            <a:ext cx="3977143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0152" y="4731970"/>
            <a:ext cx="2342914" cy="21208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63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00" y="2880000"/>
            <a:ext cx="4270231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606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dirty="0" smtClean="0"/>
              <a:t>Computer label by</a:t>
            </a:r>
            <a:r>
              <a:rPr lang="en-US" dirty="0" smtClean="0"/>
              <a:t> </a:t>
            </a:r>
            <a:r>
              <a:rPr lang="en-US" altLang="zh-CN" dirty="0" smtClean="0"/>
              <a:t>preorder traversal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1" y="2520000"/>
            <a:ext cx="4270231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16452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/>
              <a:t>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</a:t>
            </a:r>
            <a:r>
              <a:rPr lang="en-US" altLang="zh-CN" dirty="0" smtClean="0"/>
              <a:t>traversal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65344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椭圆 10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26601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 smtClean="0"/>
              <a:t>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11" name="矩形 10"/>
          <p:cNvSpPr/>
          <p:nvPr/>
        </p:nvSpPr>
        <p:spPr>
          <a:xfrm>
            <a:off x="5508104" y="321512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13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34741" y="321297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3" name="矩形 12"/>
          <p:cNvSpPr/>
          <p:nvPr/>
        </p:nvSpPr>
        <p:spPr>
          <a:xfrm>
            <a:off x="6334740" y="349690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/>
          <p:cNvSpPr txBox="1"/>
          <p:nvPr/>
        </p:nvSpPr>
        <p:spPr>
          <a:xfrm>
            <a:off x="6402888" y="324970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</a:t>
            </a:r>
            <a:endParaRPr lang="en-A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2888" y="352714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1,0</a:t>
            </a:r>
            <a:endParaRPr lang="en-AU" sz="1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588224" y="2765254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traversal</a:t>
            </a:r>
          </a:p>
          <a:p>
            <a:endParaRPr lang="en-A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20000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椭圆 16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13</a:t>
            </a:r>
            <a:endParaRPr lang="en-AU" sz="1800" baseline="-25000" dirty="0"/>
          </a:p>
        </p:txBody>
      </p:sp>
      <p:sp>
        <p:nvSpPr>
          <p:cNvPr id="19" name="椭圆 18"/>
          <p:cNvSpPr/>
          <p:nvPr/>
        </p:nvSpPr>
        <p:spPr>
          <a:xfrm>
            <a:off x="5148064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093042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  <p:cxnSp>
        <p:nvCxnSpPr>
          <p:cNvPr id="21" name="直接箭头连接符 20"/>
          <p:cNvCxnSpPr>
            <a:endCxn id="20" idx="1"/>
          </p:cNvCxnSpPr>
          <p:nvPr/>
        </p:nvCxnSpPr>
        <p:spPr bwMode="auto">
          <a:xfrm>
            <a:off x="4449906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4585598" y="182507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1</a:t>
            </a:r>
            <a:endParaRPr lang="en-AU" sz="1400" dirty="0"/>
          </a:p>
        </p:txBody>
      </p:sp>
      <p:sp>
        <p:nvSpPr>
          <p:cNvPr id="23" name="矩形 22"/>
          <p:cNvSpPr/>
          <p:nvPr/>
        </p:nvSpPr>
        <p:spPr>
          <a:xfrm>
            <a:off x="3247952" y="2041535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DP-TD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180503"/>
            <a:ext cx="1800200" cy="760730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5508104" y="6236144"/>
            <a:ext cx="27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x(v13).</a:t>
            </a:r>
            <a:r>
              <a:rPr lang="en-US" altLang="zh-CN" sz="1400" dirty="0" err="1" smtClean="0"/>
              <a:t>anc</a:t>
            </a:r>
            <a:r>
              <a:rPr lang="en-US" altLang="zh-CN" sz="1400" dirty="0" smtClean="0"/>
              <a:t>={v14, v13}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31046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 smtClean="0"/>
              <a:t>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11" name="矩形 10"/>
          <p:cNvSpPr/>
          <p:nvPr/>
        </p:nvSpPr>
        <p:spPr>
          <a:xfrm>
            <a:off x="5508104" y="321512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13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34741" y="321297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3" name="矩形 12"/>
          <p:cNvSpPr/>
          <p:nvPr/>
        </p:nvSpPr>
        <p:spPr>
          <a:xfrm>
            <a:off x="6334740" y="349690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/>
          <p:cNvSpPr txBox="1"/>
          <p:nvPr/>
        </p:nvSpPr>
        <p:spPr>
          <a:xfrm>
            <a:off x="6402888" y="324970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</a:t>
            </a:r>
            <a:endParaRPr lang="en-A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2888" y="352714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1,0</a:t>
            </a:r>
            <a:endParaRPr lang="en-AU" sz="1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588224" y="2765254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28142" y="4236244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18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4779" y="42340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9" name="矩形 18"/>
          <p:cNvSpPr/>
          <p:nvPr/>
        </p:nvSpPr>
        <p:spPr>
          <a:xfrm>
            <a:off x="6354778" y="4518030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0" name="TextBox 19"/>
          <p:cNvSpPr txBox="1"/>
          <p:nvPr/>
        </p:nvSpPr>
        <p:spPr>
          <a:xfrm>
            <a:off x="6422926" y="4270824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1,2,3</a:t>
            </a:r>
            <a:endParaRPr lang="en-AU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22926" y="4548267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</a:t>
            </a:r>
            <a:r>
              <a:rPr lang="en-US" sz="1200" dirty="0" smtClean="0">
                <a:solidFill>
                  <a:srgbClr val="00B0F0"/>
                </a:solidFill>
              </a:rPr>
              <a:t>2,1,0</a:t>
            </a:r>
            <a:endParaRPr lang="en-AU" sz="1200" dirty="0">
              <a:solidFill>
                <a:srgbClr val="00B0F0"/>
              </a:solidFill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6588224" y="3789040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traversal</a:t>
            </a:r>
          </a:p>
          <a:p>
            <a:endParaRPr lang="en-AU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20000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椭圆 27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18</a:t>
            </a:r>
            <a:endParaRPr lang="en-AU" sz="1800" baseline="-25000" dirty="0"/>
          </a:p>
        </p:txBody>
      </p:sp>
      <p:sp>
        <p:nvSpPr>
          <p:cNvPr id="30" name="椭圆 29"/>
          <p:cNvSpPr/>
          <p:nvPr/>
        </p:nvSpPr>
        <p:spPr>
          <a:xfrm>
            <a:off x="5148064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093042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13</a:t>
            </a:r>
            <a:endParaRPr lang="en-AU" sz="1800" baseline="-25000" dirty="0"/>
          </a:p>
        </p:txBody>
      </p:sp>
      <p:cxnSp>
        <p:nvCxnSpPr>
          <p:cNvPr id="32" name="直接箭头连接符 31"/>
          <p:cNvCxnSpPr>
            <a:endCxn id="31" idx="1"/>
          </p:cNvCxnSpPr>
          <p:nvPr/>
        </p:nvCxnSpPr>
        <p:spPr bwMode="auto">
          <a:xfrm>
            <a:off x="4449906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4585598" y="182507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1</a:t>
            </a:r>
            <a:endParaRPr lang="en-AU" sz="1400" dirty="0"/>
          </a:p>
        </p:txBody>
      </p:sp>
      <p:sp>
        <p:nvSpPr>
          <p:cNvPr id="35" name="椭圆 34"/>
          <p:cNvSpPr/>
          <p:nvPr/>
        </p:nvSpPr>
        <p:spPr>
          <a:xfrm>
            <a:off x="6230925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5903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  <p:cxnSp>
        <p:nvCxnSpPr>
          <p:cNvPr id="37" name="直接箭头连接符 36"/>
          <p:cNvCxnSpPr>
            <a:endCxn id="36" idx="1"/>
          </p:cNvCxnSpPr>
          <p:nvPr/>
        </p:nvCxnSpPr>
        <p:spPr bwMode="auto">
          <a:xfrm>
            <a:off x="5532767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9" name="矩形 38"/>
          <p:cNvSpPr/>
          <p:nvPr/>
        </p:nvSpPr>
        <p:spPr>
          <a:xfrm>
            <a:off x="3247952" y="2041535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DP-TD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4912222" y="1903036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Existing Index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5233399"/>
            <a:ext cx="2419445" cy="808231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5508104" y="6354481"/>
            <a:ext cx="27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x(v18).</a:t>
            </a:r>
            <a:r>
              <a:rPr lang="en-US" altLang="zh-CN" sz="1400" dirty="0" err="1" smtClean="0"/>
              <a:t>anc</a:t>
            </a:r>
            <a:r>
              <a:rPr lang="en-US" altLang="zh-CN" sz="1400" dirty="0" smtClean="0"/>
              <a:t>={v14, v13,v18}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2837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 smtClean="0"/>
              <a:t>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11" name="矩形 10"/>
          <p:cNvSpPr/>
          <p:nvPr/>
        </p:nvSpPr>
        <p:spPr>
          <a:xfrm>
            <a:off x="5508104" y="321512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13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34741" y="321297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3" name="矩形 12"/>
          <p:cNvSpPr/>
          <p:nvPr/>
        </p:nvSpPr>
        <p:spPr>
          <a:xfrm>
            <a:off x="6334740" y="349690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/>
          <p:cNvSpPr txBox="1"/>
          <p:nvPr/>
        </p:nvSpPr>
        <p:spPr>
          <a:xfrm>
            <a:off x="6402888" y="324970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</a:t>
            </a:r>
            <a:endParaRPr lang="en-A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2888" y="352714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1,0</a:t>
            </a:r>
            <a:endParaRPr lang="en-AU" sz="1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588224" y="2765254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28142" y="4236244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18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4779" y="42340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9" name="矩形 18"/>
          <p:cNvSpPr/>
          <p:nvPr/>
        </p:nvSpPr>
        <p:spPr>
          <a:xfrm>
            <a:off x="6354778" y="4518030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0" name="TextBox 19"/>
          <p:cNvSpPr txBox="1"/>
          <p:nvPr/>
        </p:nvSpPr>
        <p:spPr>
          <a:xfrm>
            <a:off x="6422926" y="4270824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1,2,3</a:t>
            </a:r>
            <a:endParaRPr lang="en-AU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22926" y="4548267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2,1,0</a:t>
            </a:r>
            <a:endParaRPr lang="en-AU" sz="12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6588224" y="3789040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traversal</a:t>
            </a:r>
          </a:p>
          <a:p>
            <a:endParaRPr lang="en-A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20000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椭圆 22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18</a:t>
            </a:r>
            <a:endParaRPr lang="en-AU" sz="1800" baseline="-25000" dirty="0"/>
          </a:p>
        </p:txBody>
      </p:sp>
      <p:sp>
        <p:nvSpPr>
          <p:cNvPr id="25" name="椭圆 24"/>
          <p:cNvSpPr/>
          <p:nvPr/>
        </p:nvSpPr>
        <p:spPr>
          <a:xfrm>
            <a:off x="5148064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5093042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  <p:cxnSp>
        <p:nvCxnSpPr>
          <p:cNvPr id="27" name="直接箭头连接符 26"/>
          <p:cNvCxnSpPr>
            <a:endCxn id="26" idx="1"/>
          </p:cNvCxnSpPr>
          <p:nvPr/>
        </p:nvCxnSpPr>
        <p:spPr bwMode="auto">
          <a:xfrm>
            <a:off x="4449906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28" name="TextBox 27"/>
          <p:cNvSpPr txBox="1"/>
          <p:nvPr/>
        </p:nvSpPr>
        <p:spPr>
          <a:xfrm>
            <a:off x="4585598" y="182507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7</a:t>
            </a:r>
          </a:p>
        </p:txBody>
      </p:sp>
      <p:sp>
        <p:nvSpPr>
          <p:cNvPr id="29" name="椭圆 28"/>
          <p:cNvSpPr/>
          <p:nvPr/>
        </p:nvSpPr>
        <p:spPr>
          <a:xfrm>
            <a:off x="6230925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6175903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13</a:t>
            </a:r>
            <a:endParaRPr lang="en-AU" sz="1800" baseline="-25000" dirty="0"/>
          </a:p>
        </p:txBody>
      </p:sp>
      <p:cxnSp>
        <p:nvCxnSpPr>
          <p:cNvPr id="31" name="直接箭头连接符 30"/>
          <p:cNvCxnSpPr>
            <a:endCxn id="30" idx="1"/>
          </p:cNvCxnSpPr>
          <p:nvPr/>
        </p:nvCxnSpPr>
        <p:spPr bwMode="auto">
          <a:xfrm>
            <a:off x="5532767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2" name="矩形 31"/>
          <p:cNvSpPr/>
          <p:nvPr/>
        </p:nvSpPr>
        <p:spPr>
          <a:xfrm>
            <a:off x="3247952" y="2041535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DP-TD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912222" y="1903036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Existing Index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2812" y="5361758"/>
            <a:ext cx="2419445" cy="808231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5508104" y="6354481"/>
            <a:ext cx="27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x(v18).</a:t>
            </a:r>
            <a:r>
              <a:rPr lang="en-US" altLang="zh-CN" sz="1400" dirty="0" err="1" smtClean="0"/>
              <a:t>anc</a:t>
            </a:r>
            <a:r>
              <a:rPr lang="en-US" altLang="zh-CN" sz="1400" dirty="0" smtClean="0"/>
              <a:t>={v14, v13,v18}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2405672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 smtClean="0"/>
              <a:t>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11" name="矩形 10"/>
          <p:cNvSpPr/>
          <p:nvPr/>
        </p:nvSpPr>
        <p:spPr>
          <a:xfrm>
            <a:off x="5508104" y="321512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13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34741" y="321297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3" name="矩形 12"/>
          <p:cNvSpPr/>
          <p:nvPr/>
        </p:nvSpPr>
        <p:spPr>
          <a:xfrm>
            <a:off x="6334740" y="349690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/>
          <p:cNvSpPr txBox="1"/>
          <p:nvPr/>
        </p:nvSpPr>
        <p:spPr>
          <a:xfrm>
            <a:off x="6402888" y="324970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</a:t>
            </a:r>
            <a:endParaRPr lang="en-A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2888" y="352714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1,0</a:t>
            </a:r>
            <a:endParaRPr lang="en-AU" sz="1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588224" y="2765254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28142" y="4236244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18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4779" y="42340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9" name="矩形 18"/>
          <p:cNvSpPr/>
          <p:nvPr/>
        </p:nvSpPr>
        <p:spPr>
          <a:xfrm>
            <a:off x="6354778" y="4518030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0" name="TextBox 19"/>
          <p:cNvSpPr txBox="1"/>
          <p:nvPr/>
        </p:nvSpPr>
        <p:spPr>
          <a:xfrm>
            <a:off x="6422926" y="4270824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1,2,3</a:t>
            </a:r>
            <a:endParaRPr lang="en-AU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22926" y="4548267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</a:t>
            </a:r>
            <a:r>
              <a:rPr lang="en-US" sz="1200" smtClean="0"/>
              <a:t>: 2,1,0</a:t>
            </a:r>
            <a:endParaRPr lang="en-AU" sz="12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6588224" y="3789040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traversal</a:t>
            </a:r>
          </a:p>
          <a:p>
            <a:endParaRPr lang="en-AU" dirty="0"/>
          </a:p>
        </p:txBody>
      </p:sp>
      <p:sp>
        <p:nvSpPr>
          <p:cNvPr id="23" name="矩形 22"/>
          <p:cNvSpPr/>
          <p:nvPr/>
        </p:nvSpPr>
        <p:spPr>
          <a:xfrm>
            <a:off x="5508102" y="528121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16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34739" y="527906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5" name="矩形 24"/>
          <p:cNvSpPr/>
          <p:nvPr/>
        </p:nvSpPr>
        <p:spPr>
          <a:xfrm>
            <a:off x="6334738" y="55629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6" name="TextBox 25"/>
          <p:cNvSpPr txBox="1"/>
          <p:nvPr/>
        </p:nvSpPr>
        <p:spPr>
          <a:xfrm>
            <a:off x="6402886" y="531579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1,3,4</a:t>
            </a:r>
            <a:endParaRPr lang="en-AU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402886" y="559323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</a:t>
            </a:r>
            <a:r>
              <a:rPr lang="en-US" sz="1200" dirty="0" smtClean="0">
                <a:solidFill>
                  <a:srgbClr val="00B0F0"/>
                </a:solidFill>
              </a:rPr>
              <a:t>6,5,4,0</a:t>
            </a:r>
            <a:endParaRPr lang="en-AU" sz="1200" dirty="0">
              <a:solidFill>
                <a:srgbClr val="00B0F0"/>
              </a:solidFill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6590228" y="4797152"/>
            <a:ext cx="0" cy="484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20000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椭圆 28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16</a:t>
            </a:r>
            <a:endParaRPr lang="en-AU" sz="1800" baseline="-25000" dirty="0"/>
          </a:p>
        </p:txBody>
      </p:sp>
      <p:sp>
        <p:nvSpPr>
          <p:cNvPr id="31" name="椭圆 30"/>
          <p:cNvSpPr/>
          <p:nvPr/>
        </p:nvSpPr>
        <p:spPr>
          <a:xfrm>
            <a:off x="5148064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93042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18</a:t>
            </a:r>
            <a:endParaRPr lang="en-AU" sz="1800" baseline="-25000" dirty="0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 bwMode="auto">
          <a:xfrm>
            <a:off x="4449906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585598" y="182507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/>
              <a:t>4</a:t>
            </a:r>
          </a:p>
        </p:txBody>
      </p:sp>
      <p:sp>
        <p:nvSpPr>
          <p:cNvPr id="35" name="椭圆 34"/>
          <p:cNvSpPr/>
          <p:nvPr/>
        </p:nvSpPr>
        <p:spPr>
          <a:xfrm>
            <a:off x="6230925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5903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  <p:cxnSp>
        <p:nvCxnSpPr>
          <p:cNvPr id="37" name="直接箭头连接符 36"/>
          <p:cNvCxnSpPr>
            <a:endCxn id="36" idx="1"/>
          </p:cNvCxnSpPr>
          <p:nvPr/>
        </p:nvCxnSpPr>
        <p:spPr bwMode="auto">
          <a:xfrm>
            <a:off x="5532767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8" name="椭圆 37"/>
          <p:cNvSpPr/>
          <p:nvPr/>
        </p:nvSpPr>
        <p:spPr>
          <a:xfrm>
            <a:off x="6654888" y="171939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99866" y="17101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13</a:t>
            </a:r>
            <a:endParaRPr lang="en-AU" sz="1800" baseline="-25000" dirty="0"/>
          </a:p>
        </p:txBody>
      </p:sp>
      <p:sp>
        <p:nvSpPr>
          <p:cNvPr id="40" name="矩形 39"/>
          <p:cNvSpPr/>
          <p:nvPr/>
        </p:nvSpPr>
        <p:spPr>
          <a:xfrm>
            <a:off x="3247952" y="2041535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DP-TD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12222" y="1903036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Existing Index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85" y="6008056"/>
            <a:ext cx="2412254" cy="7482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504755" y="6304796"/>
            <a:ext cx="27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x(v16).</a:t>
            </a:r>
            <a:r>
              <a:rPr lang="en-US" altLang="zh-CN" sz="1400" dirty="0" err="1" smtClean="0"/>
              <a:t>anc</a:t>
            </a:r>
            <a:r>
              <a:rPr lang="en-US" altLang="zh-CN" sz="1400" dirty="0" smtClean="0"/>
              <a:t>={v14, v13,v18,v16}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58069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/>
          <p:cNvSpPr/>
          <p:nvPr/>
        </p:nvSpPr>
        <p:spPr>
          <a:xfrm>
            <a:off x="179512" y="4149080"/>
            <a:ext cx="3456384" cy="240124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2" name="矩形 1"/>
          <p:cNvSpPr/>
          <p:nvPr/>
        </p:nvSpPr>
        <p:spPr>
          <a:xfrm>
            <a:off x="179512" y="3861048"/>
            <a:ext cx="3384376" cy="240124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Definition</a:t>
            </a:r>
            <a:endParaRPr lang="en-AU" dirty="0"/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179512" y="1196751"/>
            <a:ext cx="8776667" cy="5056411"/>
          </a:xfrm>
        </p:spPr>
        <p:txBody>
          <a:bodyPr>
            <a:normAutofit/>
          </a:bodyPr>
          <a:lstStyle/>
          <a:p>
            <a:endParaRPr lang="en-AU" sz="2400" b="0" dirty="0" smtClean="0">
              <a:solidFill>
                <a:schemeClr val="tx1"/>
              </a:solidFill>
            </a:endParaRPr>
          </a:p>
          <a:p>
            <a:r>
              <a:rPr lang="en-AU" sz="2400" b="0" dirty="0" smtClean="0">
                <a:solidFill>
                  <a:schemeClr val="tx1"/>
                </a:solidFill>
              </a:rPr>
              <a:t>A </a:t>
            </a:r>
            <a:r>
              <a:rPr lang="en-AU" sz="2000" dirty="0">
                <a:solidFill>
                  <a:srgbClr val="FF0000"/>
                </a:solidFill>
              </a:rPr>
              <a:t>shortest distance query </a:t>
            </a:r>
            <a:r>
              <a:rPr lang="en-AU" sz="2400" b="0" dirty="0">
                <a:solidFill>
                  <a:schemeClr val="tx1"/>
                </a:solidFill>
              </a:rPr>
              <a:t>is </a:t>
            </a:r>
            <a:r>
              <a:rPr lang="en-AU" sz="2400" b="0" dirty="0" smtClean="0">
                <a:solidFill>
                  <a:schemeClr val="tx1"/>
                </a:solidFill>
              </a:rPr>
              <a:t>defined </a:t>
            </a:r>
            <a:r>
              <a:rPr lang="en-AU" sz="2400" b="0" dirty="0">
                <a:solidFill>
                  <a:schemeClr val="tx1"/>
                </a:solidFill>
              </a:rPr>
              <a:t>as </a:t>
            </a:r>
            <a:r>
              <a:rPr lang="en-AU" sz="2000" i="1" dirty="0">
                <a:solidFill>
                  <a:srgbClr val="0E9E5D"/>
                </a:solidFill>
              </a:rPr>
              <a:t>q = (s, t), </a:t>
            </a:r>
            <a:r>
              <a:rPr lang="en-AU" sz="2400" b="0" dirty="0">
                <a:solidFill>
                  <a:schemeClr val="tx1"/>
                </a:solidFill>
              </a:rPr>
              <a:t>and the answer </a:t>
            </a:r>
            <a:r>
              <a:rPr lang="en-AU" sz="2400" b="0" dirty="0" smtClean="0">
                <a:solidFill>
                  <a:schemeClr val="tx1"/>
                </a:solidFill>
              </a:rPr>
              <a:t>of </a:t>
            </a:r>
            <a:r>
              <a:rPr lang="en-AU" sz="2000" i="1" dirty="0">
                <a:solidFill>
                  <a:srgbClr val="0E9E5D"/>
                </a:solidFill>
              </a:rPr>
              <a:t>q</a:t>
            </a:r>
            <a:r>
              <a:rPr lang="en-AU" sz="2400" b="0" dirty="0" smtClean="0">
                <a:solidFill>
                  <a:schemeClr val="tx1"/>
                </a:solidFill>
              </a:rPr>
              <a:t> </a:t>
            </a:r>
            <a:r>
              <a:rPr lang="en-AU" sz="2400" b="0" dirty="0">
                <a:solidFill>
                  <a:schemeClr val="tx1"/>
                </a:solidFill>
              </a:rPr>
              <a:t>is the </a:t>
            </a:r>
            <a:r>
              <a:rPr lang="en-AU" sz="2400" b="0" dirty="0" smtClean="0">
                <a:solidFill>
                  <a:schemeClr val="tx1"/>
                </a:solidFill>
              </a:rPr>
              <a:t>cost of shortest path between </a:t>
            </a:r>
            <a:r>
              <a:rPr lang="en-AU" sz="2000" i="1" dirty="0">
                <a:solidFill>
                  <a:srgbClr val="0E9E5D"/>
                </a:solidFill>
              </a:rPr>
              <a:t>s</a:t>
            </a:r>
            <a:r>
              <a:rPr lang="en-AU" sz="2400" b="0" dirty="0" smtClean="0">
                <a:solidFill>
                  <a:schemeClr val="tx1"/>
                </a:solidFill>
              </a:rPr>
              <a:t> and </a:t>
            </a:r>
            <a:r>
              <a:rPr lang="en-AU" sz="2000" i="1" dirty="0">
                <a:solidFill>
                  <a:srgbClr val="0E9E5D"/>
                </a:solidFill>
              </a:rPr>
              <a:t>t,</a:t>
            </a:r>
            <a:r>
              <a:rPr lang="en-AU" sz="2400" b="0" dirty="0" smtClean="0">
                <a:solidFill>
                  <a:schemeClr val="tx1"/>
                </a:solidFill>
              </a:rPr>
              <a:t> donated as </a:t>
            </a:r>
            <a:r>
              <a:rPr lang="en-AU" sz="2000" i="1" dirty="0" err="1">
                <a:solidFill>
                  <a:srgbClr val="0E9E5D"/>
                </a:solidFill>
              </a:rPr>
              <a:t>dist</a:t>
            </a:r>
            <a:r>
              <a:rPr lang="en-AU" sz="2000" i="1" dirty="0">
                <a:solidFill>
                  <a:srgbClr val="0E9E5D"/>
                </a:solidFill>
              </a:rPr>
              <a:t>(s, t)</a:t>
            </a:r>
            <a:r>
              <a:rPr lang="en-US" sz="2400" b="0" dirty="0">
                <a:solidFill>
                  <a:schemeClr val="tx1"/>
                </a:solidFill>
              </a:rPr>
              <a:t>.</a:t>
            </a:r>
            <a:endParaRPr lang="en-AU" sz="2400" b="0" i="1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/>
              <p:cNvSpPr txBox="1"/>
              <p:nvPr/>
            </p:nvSpPr>
            <p:spPr>
              <a:xfrm>
                <a:off x="209992" y="3501008"/>
                <a:ext cx="4392488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 smtClean="0"/>
                  <a:t>Example:</a:t>
                </a:r>
              </a:p>
              <a:p>
                <a:r>
                  <a:rPr lang="en-AU" sz="1800" b="1" i="1" dirty="0"/>
                  <a:t>p</a:t>
                </a:r>
                <a:r>
                  <a:rPr lang="en-AU" sz="1800" b="1" i="1" baseline="-25000" dirty="0"/>
                  <a:t>1</a:t>
                </a:r>
                <a:r>
                  <a:rPr lang="en-AU" sz="1800" dirty="0"/>
                  <a:t> = </a:t>
                </a:r>
                <a:r>
                  <a:rPr lang="en-AU" sz="1800" dirty="0" smtClean="0"/>
                  <a:t>(</a:t>
                </a:r>
                <a:r>
                  <a:rPr lang="en-AU" sz="1800" b="1" i="1" dirty="0"/>
                  <a:t>v</a:t>
                </a:r>
                <a:r>
                  <a:rPr lang="en-AU" sz="1800" b="1" i="1" baseline="-25000" dirty="0" smtClean="0"/>
                  <a:t>12</a:t>
                </a:r>
                <a:r>
                  <a:rPr lang="en-AU" sz="1800" dirty="0"/>
                  <a:t>, </a:t>
                </a:r>
                <a:r>
                  <a:rPr lang="en-AU" sz="1800" b="1" i="1" dirty="0"/>
                  <a:t>v</a:t>
                </a:r>
                <a:r>
                  <a:rPr lang="en-AU" sz="1800" b="1" i="1" baseline="-25000" dirty="0" smtClean="0"/>
                  <a:t>11</a:t>
                </a:r>
                <a:r>
                  <a:rPr lang="en-AU" sz="1800" dirty="0" smtClean="0"/>
                  <a:t>,</a:t>
                </a:r>
                <a:r>
                  <a:rPr lang="en-AU" sz="1800" b="1" i="1" dirty="0"/>
                  <a:t> v</a:t>
                </a:r>
                <a:r>
                  <a:rPr lang="en-AU" sz="1800" b="1" i="1" baseline="-25000" dirty="0" smtClean="0"/>
                  <a:t>8</a:t>
                </a:r>
                <a:r>
                  <a:rPr lang="en-AU" sz="1800" dirty="0"/>
                  <a:t>, </a:t>
                </a:r>
                <a:r>
                  <a:rPr lang="en-AU" sz="1800" b="1" i="1" dirty="0"/>
                  <a:t>v</a:t>
                </a:r>
                <a:r>
                  <a:rPr lang="en-AU" sz="1800" b="1" i="1" baseline="-25000" dirty="0" smtClean="0"/>
                  <a:t>14</a:t>
                </a:r>
                <a:r>
                  <a:rPr lang="en-AU" sz="1800" dirty="0"/>
                  <a:t>, </a:t>
                </a:r>
                <a:r>
                  <a:rPr lang="en-AU" sz="1800" b="1" i="1" dirty="0"/>
                  <a:t>v</a:t>
                </a:r>
                <a:r>
                  <a:rPr lang="en-AU" sz="1800" b="1" i="1" baseline="-25000" dirty="0" smtClean="0"/>
                  <a:t>13</a:t>
                </a:r>
                <a:r>
                  <a:rPr lang="en-AU" sz="1800" dirty="0"/>
                  <a:t>, 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18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17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19</a:t>
                </a:r>
                <a:r>
                  <a:rPr lang="en-AU" sz="1800" dirty="0"/>
                  <a:t>)</a:t>
                </a:r>
                <a:endParaRPr lang="en-US" sz="1800" dirty="0" smtClean="0"/>
              </a:p>
              <a:p>
                <a:r>
                  <a:rPr lang="en-AU" sz="1800" b="1" i="1" dirty="0" smtClean="0"/>
                  <a:t>p</a:t>
                </a:r>
                <a:r>
                  <a:rPr lang="en-AU" sz="1800" b="1" i="1" baseline="-25000" dirty="0" smtClean="0"/>
                  <a:t>2</a:t>
                </a:r>
                <a:r>
                  <a:rPr lang="en-AU" sz="1800" dirty="0" smtClean="0"/>
                  <a:t> </a:t>
                </a:r>
                <a:r>
                  <a:rPr lang="en-AU" sz="1800" dirty="0"/>
                  <a:t>= (</a:t>
                </a:r>
                <a:r>
                  <a:rPr lang="en-AU" sz="1800" b="1" i="1" dirty="0"/>
                  <a:t>v</a:t>
                </a:r>
                <a:r>
                  <a:rPr lang="en-AU" sz="1800" b="1" i="1" baseline="-25000" dirty="0"/>
                  <a:t>12</a:t>
                </a:r>
                <a:r>
                  <a:rPr lang="en-AU" sz="1800" dirty="0"/>
                  <a:t>, 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/>
                  <a:t>9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 v</a:t>
                </a:r>
                <a:r>
                  <a:rPr lang="en-AU" sz="1800" b="1" i="1" baseline="-25000" dirty="0" smtClean="0"/>
                  <a:t>6</a:t>
                </a:r>
                <a:r>
                  <a:rPr lang="en-AU" sz="1800" dirty="0" smtClean="0"/>
                  <a:t>, 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/>
                  <a:t>5</a:t>
                </a:r>
                <a:r>
                  <a:rPr lang="en-AU" sz="1800" dirty="0" smtClean="0"/>
                  <a:t>, 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/>
                  <a:t>2</a:t>
                </a:r>
                <a:r>
                  <a:rPr lang="en-AU" sz="1800" dirty="0" smtClean="0"/>
                  <a:t>, 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14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16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20</a:t>
                </a:r>
                <a:r>
                  <a:rPr lang="en-AU" sz="1800" dirty="0" smtClean="0"/>
                  <a:t>,</a:t>
                </a:r>
                <a:r>
                  <a:rPr lang="en-AU" sz="1800" b="1" i="1" dirty="0" smtClean="0"/>
                  <a:t>v</a:t>
                </a:r>
                <a:r>
                  <a:rPr lang="en-AU" sz="1800" b="1" i="1" baseline="-25000" dirty="0" smtClean="0"/>
                  <a:t>19</a:t>
                </a:r>
                <a:r>
                  <a:rPr lang="en-AU" sz="1800" dirty="0" smtClean="0"/>
                  <a:t>)</a:t>
                </a:r>
              </a:p>
              <a:p>
                <a:endParaRPr lang="en-AU" sz="1800" dirty="0"/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 i="1" smtClean="0">
                        <a:latin typeface="Cambria Math"/>
                      </a:rPr>
                      <m:t>Φ</m:t>
                    </m:r>
                  </m:oMath>
                </a14:m>
                <a:r>
                  <a:rPr lang="en-US" sz="1800" dirty="0" smtClean="0"/>
                  <a:t>(</a:t>
                </a:r>
                <a:r>
                  <a:rPr lang="en-AU" sz="1800" b="1" i="1" dirty="0"/>
                  <a:t>p</a:t>
                </a:r>
                <a:r>
                  <a:rPr lang="en-AU" sz="1800" b="1" i="1" baseline="-25000" dirty="0"/>
                  <a:t>1</a:t>
                </a:r>
                <a:r>
                  <a:rPr lang="en-US" sz="1800" dirty="0" smtClean="0"/>
                  <a:t>)=11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sz="1800" b="1" i="1">
                        <a:latin typeface="Cambria Math"/>
                      </a:rPr>
                      <m:t>Φ</m:t>
                    </m:r>
                  </m:oMath>
                </a14:m>
                <a:r>
                  <a:rPr lang="en-US" sz="1800" dirty="0" smtClean="0"/>
                  <a:t>(</a:t>
                </a:r>
                <a:r>
                  <a:rPr lang="en-AU" sz="1800" b="1" i="1" dirty="0" smtClean="0"/>
                  <a:t>p</a:t>
                </a:r>
                <a:r>
                  <a:rPr lang="en-AU" sz="1800" b="1" i="1" baseline="-25000" dirty="0" smtClean="0"/>
                  <a:t>2</a:t>
                </a:r>
                <a:r>
                  <a:rPr lang="en-US" sz="1800" dirty="0" smtClean="0"/>
                  <a:t>)=18</a:t>
                </a:r>
                <a:endParaRPr lang="en-US" sz="1800" dirty="0"/>
              </a:p>
              <a:p>
                <a:endParaRPr lang="en-US" sz="1800" dirty="0"/>
              </a:p>
              <a:p>
                <a:endParaRPr lang="en-AU" sz="1800" dirty="0"/>
              </a:p>
            </p:txBody>
          </p:sp>
        </mc:Choice>
        <mc:Fallback xmlns="">
          <p:sp>
            <p:nvSpPr>
              <p:cNvPr id="37" name="TextBox 3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992" y="3501008"/>
                <a:ext cx="4392488" cy="2308324"/>
              </a:xfrm>
              <a:prstGeom prst="rect">
                <a:avLst/>
              </a:prstGeom>
              <a:blipFill rotWithShape="1">
                <a:blip r:embed="rId2"/>
                <a:stretch>
                  <a:fillRect l="-1110" t="-1319"/>
                </a:stretch>
              </a:blipFill>
            </p:spPr>
            <p:txBody>
              <a:bodyPr/>
              <a:lstStyle/>
              <a:p>
                <a:r>
                  <a:rPr lang="en-AU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0" y="3600000"/>
            <a:ext cx="5069904" cy="28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55940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44"/>
    </mc:Choice>
    <mc:Fallback xmlns="">
      <p:transition spd="slow" advTm="32644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6" name="矩形 5"/>
          <p:cNvSpPr/>
          <p:nvPr/>
        </p:nvSpPr>
        <p:spPr>
          <a:xfrm>
            <a:off x="5508104" y="2207010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14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34741" y="2204864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8" name="矩形 7"/>
          <p:cNvSpPr/>
          <p:nvPr/>
        </p:nvSpPr>
        <p:spPr>
          <a:xfrm>
            <a:off x="6334740" y="248879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9" name="TextBox 8"/>
          <p:cNvSpPr txBox="1"/>
          <p:nvPr/>
        </p:nvSpPr>
        <p:spPr>
          <a:xfrm>
            <a:off x="6402888" y="2241590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</a:t>
            </a:r>
            <a:r>
              <a:rPr lang="en-AU" sz="1200" dirty="0" smtClean="0"/>
              <a:t>1</a:t>
            </a:r>
            <a:endParaRPr lang="en-AU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6402888" y="2519033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0</a:t>
            </a:r>
            <a:endParaRPr lang="en-AU" sz="1200" dirty="0"/>
          </a:p>
        </p:txBody>
      </p:sp>
      <p:sp>
        <p:nvSpPr>
          <p:cNvPr id="11" name="矩形 10"/>
          <p:cNvSpPr/>
          <p:nvPr/>
        </p:nvSpPr>
        <p:spPr>
          <a:xfrm>
            <a:off x="5508104" y="321512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13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34741" y="321297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3" name="矩形 12"/>
          <p:cNvSpPr/>
          <p:nvPr/>
        </p:nvSpPr>
        <p:spPr>
          <a:xfrm>
            <a:off x="6334740" y="349690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4" name="TextBox 13"/>
          <p:cNvSpPr txBox="1"/>
          <p:nvPr/>
        </p:nvSpPr>
        <p:spPr>
          <a:xfrm>
            <a:off x="6402888" y="324970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</a:t>
            </a:r>
            <a:endParaRPr lang="en-AU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6402888" y="352714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1,0</a:t>
            </a:r>
            <a:endParaRPr lang="en-AU" sz="1200" dirty="0"/>
          </a:p>
        </p:txBody>
      </p:sp>
      <p:cxnSp>
        <p:nvCxnSpPr>
          <p:cNvPr id="16" name="直接连接符 15"/>
          <p:cNvCxnSpPr/>
          <p:nvPr/>
        </p:nvCxnSpPr>
        <p:spPr>
          <a:xfrm>
            <a:off x="6588224" y="2765254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528142" y="4236244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18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354779" y="42340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19" name="矩形 18"/>
          <p:cNvSpPr/>
          <p:nvPr/>
        </p:nvSpPr>
        <p:spPr>
          <a:xfrm>
            <a:off x="6354778" y="4518030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0" name="TextBox 19"/>
          <p:cNvSpPr txBox="1"/>
          <p:nvPr/>
        </p:nvSpPr>
        <p:spPr>
          <a:xfrm>
            <a:off x="6422926" y="4270824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1,2,3</a:t>
            </a:r>
            <a:endParaRPr lang="en-AU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6422926" y="4548267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</a:t>
            </a:r>
            <a:r>
              <a:rPr lang="en-US" sz="1200" smtClean="0"/>
              <a:t>: 2,1,0</a:t>
            </a:r>
            <a:endParaRPr lang="en-AU" sz="1200" dirty="0"/>
          </a:p>
        </p:txBody>
      </p:sp>
      <p:cxnSp>
        <p:nvCxnSpPr>
          <p:cNvPr id="22" name="直接连接符 21"/>
          <p:cNvCxnSpPr/>
          <p:nvPr/>
        </p:nvCxnSpPr>
        <p:spPr>
          <a:xfrm>
            <a:off x="6588224" y="3789040"/>
            <a:ext cx="0" cy="449868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Computer label by</a:t>
            </a:r>
            <a:r>
              <a:rPr lang="en-US" dirty="0"/>
              <a:t> </a:t>
            </a:r>
            <a:r>
              <a:rPr lang="en-US" altLang="zh-CN" dirty="0"/>
              <a:t>preorder traversal</a:t>
            </a:r>
          </a:p>
          <a:p>
            <a:endParaRPr lang="en-AU" dirty="0"/>
          </a:p>
        </p:txBody>
      </p:sp>
      <p:sp>
        <p:nvSpPr>
          <p:cNvPr id="23" name="矩形 22"/>
          <p:cNvSpPr/>
          <p:nvPr/>
        </p:nvSpPr>
        <p:spPr>
          <a:xfrm>
            <a:off x="5508102" y="5281212"/>
            <a:ext cx="826637" cy="558244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800" b="0" dirty="0" smtClean="0">
                <a:solidFill>
                  <a:schemeClr val="tx1"/>
                </a:solidFill>
              </a:rPr>
              <a:t>X(V</a:t>
            </a:r>
            <a:r>
              <a:rPr lang="en-US" altLang="zh-CN" sz="1800" b="0" baseline="-25000" dirty="0" smtClean="0">
                <a:solidFill>
                  <a:schemeClr val="tx1"/>
                </a:solidFill>
              </a:rPr>
              <a:t>16</a:t>
            </a:r>
            <a:r>
              <a:rPr lang="en-US" altLang="zh-CN" sz="1800" b="0" dirty="0" smtClean="0">
                <a:solidFill>
                  <a:schemeClr val="tx1"/>
                </a:solidFill>
              </a:rPr>
              <a:t>)</a:t>
            </a:r>
            <a:endParaRPr lang="en-AU" sz="1800" b="0" dirty="0">
              <a:solidFill>
                <a:schemeClr val="tx1"/>
              </a:solidFill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334739" y="5279066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5" name="矩形 24"/>
          <p:cNvSpPr/>
          <p:nvPr/>
        </p:nvSpPr>
        <p:spPr>
          <a:xfrm>
            <a:off x="6334738" y="5562998"/>
            <a:ext cx="1313565" cy="27912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200"/>
          </a:p>
        </p:txBody>
      </p:sp>
      <p:sp>
        <p:nvSpPr>
          <p:cNvPr id="26" name="TextBox 25"/>
          <p:cNvSpPr txBox="1"/>
          <p:nvPr/>
        </p:nvSpPr>
        <p:spPr>
          <a:xfrm>
            <a:off x="6402886" y="5315792"/>
            <a:ext cx="11772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p</a:t>
            </a:r>
            <a:r>
              <a:rPr lang="en-US" sz="1200" dirty="0" err="1" smtClean="0"/>
              <a:t>os</a:t>
            </a:r>
            <a:r>
              <a:rPr lang="en-US" sz="1200" dirty="0" smtClean="0"/>
              <a:t>: 1,3,4</a:t>
            </a:r>
            <a:endParaRPr lang="en-AU" sz="1200" dirty="0"/>
          </a:p>
        </p:txBody>
      </p:sp>
      <p:sp>
        <p:nvSpPr>
          <p:cNvPr id="27" name="TextBox 26"/>
          <p:cNvSpPr txBox="1"/>
          <p:nvPr/>
        </p:nvSpPr>
        <p:spPr>
          <a:xfrm>
            <a:off x="6402886" y="5593235"/>
            <a:ext cx="11772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dis: </a:t>
            </a:r>
            <a:r>
              <a:rPr lang="en-US" sz="1200" dirty="0" smtClean="0">
                <a:solidFill>
                  <a:srgbClr val="00B0F0"/>
                </a:solidFill>
              </a:rPr>
              <a:t>3</a:t>
            </a:r>
            <a:r>
              <a:rPr lang="en-US" sz="1200" dirty="0" smtClean="0"/>
              <a:t>,</a:t>
            </a:r>
            <a:r>
              <a:rPr lang="en-US" sz="1200" dirty="0" smtClean="0">
                <a:solidFill>
                  <a:srgbClr val="00B0F0"/>
                </a:solidFill>
              </a:rPr>
              <a:t>4</a:t>
            </a:r>
            <a:r>
              <a:rPr lang="en-US" sz="1200" dirty="0" smtClean="0"/>
              <a:t>,4,0</a:t>
            </a:r>
            <a:endParaRPr lang="en-AU" sz="1200" dirty="0"/>
          </a:p>
        </p:txBody>
      </p:sp>
      <p:cxnSp>
        <p:nvCxnSpPr>
          <p:cNvPr id="28" name="直接连接符 27"/>
          <p:cNvCxnSpPr/>
          <p:nvPr/>
        </p:nvCxnSpPr>
        <p:spPr>
          <a:xfrm>
            <a:off x="6590228" y="4797152"/>
            <a:ext cx="0" cy="48406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00" y="2520000"/>
            <a:ext cx="4270230" cy="396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椭圆 28"/>
          <p:cNvSpPr/>
          <p:nvPr/>
        </p:nvSpPr>
        <p:spPr>
          <a:xfrm>
            <a:off x="4050958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995936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16</a:t>
            </a:r>
            <a:endParaRPr lang="en-AU" sz="1800" baseline="-25000" dirty="0"/>
          </a:p>
        </p:txBody>
      </p:sp>
      <p:sp>
        <p:nvSpPr>
          <p:cNvPr id="31" name="椭圆 30"/>
          <p:cNvSpPr/>
          <p:nvPr/>
        </p:nvSpPr>
        <p:spPr>
          <a:xfrm>
            <a:off x="5148064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5093042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14</a:t>
            </a:r>
            <a:endParaRPr lang="en-AU" sz="1800" baseline="-25000" dirty="0"/>
          </a:p>
        </p:txBody>
      </p:sp>
      <p:cxnSp>
        <p:nvCxnSpPr>
          <p:cNvPr id="33" name="直接箭头连接符 32"/>
          <p:cNvCxnSpPr>
            <a:endCxn id="32" idx="1"/>
          </p:cNvCxnSpPr>
          <p:nvPr/>
        </p:nvCxnSpPr>
        <p:spPr bwMode="auto">
          <a:xfrm>
            <a:off x="4449906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4" name="TextBox 33"/>
          <p:cNvSpPr txBox="1"/>
          <p:nvPr/>
        </p:nvSpPr>
        <p:spPr>
          <a:xfrm>
            <a:off x="4585598" y="1825079"/>
            <a:ext cx="2744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400" dirty="0" smtClean="0"/>
              <a:t>3</a:t>
            </a:r>
            <a:endParaRPr lang="en-AU" sz="1400" dirty="0"/>
          </a:p>
        </p:txBody>
      </p:sp>
      <p:sp>
        <p:nvSpPr>
          <p:cNvPr id="35" name="椭圆 34"/>
          <p:cNvSpPr/>
          <p:nvPr/>
        </p:nvSpPr>
        <p:spPr>
          <a:xfrm>
            <a:off x="6230925" y="1710100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175903" y="1700808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13</a:t>
            </a:r>
            <a:endParaRPr lang="en-AU" sz="1800" baseline="-25000" dirty="0"/>
          </a:p>
        </p:txBody>
      </p:sp>
      <p:cxnSp>
        <p:nvCxnSpPr>
          <p:cNvPr id="37" name="直接箭头连接符 36"/>
          <p:cNvCxnSpPr>
            <a:endCxn id="36" idx="1"/>
          </p:cNvCxnSpPr>
          <p:nvPr/>
        </p:nvCxnSpPr>
        <p:spPr bwMode="auto">
          <a:xfrm>
            <a:off x="5532767" y="1885474"/>
            <a:ext cx="643136" cy="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miter lim="800000"/>
            <a:headEnd type="none" w="med" len="med"/>
            <a:tailEnd type="arrow"/>
          </a:ln>
          <a:effectLst/>
        </p:spPr>
      </p:cxnSp>
      <p:sp>
        <p:nvSpPr>
          <p:cNvPr id="38" name="椭圆 37"/>
          <p:cNvSpPr/>
          <p:nvPr/>
        </p:nvSpPr>
        <p:spPr>
          <a:xfrm>
            <a:off x="6654888" y="1719392"/>
            <a:ext cx="360040" cy="36004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 sz="1800">
              <a:solidFill>
                <a:schemeClr val="tx1"/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6599866" y="1710100"/>
            <a:ext cx="453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1800" dirty="0" smtClean="0"/>
              <a:t>v</a:t>
            </a:r>
            <a:r>
              <a:rPr lang="en-AU" sz="1800" baseline="-25000" dirty="0" smtClean="0"/>
              <a:t>18</a:t>
            </a:r>
            <a:endParaRPr lang="en-AU" sz="1800" baseline="-25000" dirty="0"/>
          </a:p>
        </p:txBody>
      </p:sp>
      <p:sp>
        <p:nvSpPr>
          <p:cNvPr id="40" name="矩形 39"/>
          <p:cNvSpPr/>
          <p:nvPr/>
        </p:nvSpPr>
        <p:spPr>
          <a:xfrm>
            <a:off x="3247952" y="2041535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DP-TD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912222" y="1903036"/>
            <a:ext cx="3047044" cy="3385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AU" altLang="zh-CN" sz="1600" spc="300" dirty="0" smtClean="0">
                <a:ln w="11430" cmpd="sng">
                  <a:solidFill>
                    <a:schemeClr val="accent1">
                      <a:tint val="10000"/>
                    </a:schemeClr>
                  </a:solidFill>
                  <a:prstDash val="solid"/>
                  <a:miter lim="800000"/>
                </a:ln>
                <a:solidFill>
                  <a:srgbClr val="FF0000"/>
                </a:solidFill>
                <a:effectLst>
                  <a:glow rad="45500">
                    <a:schemeClr val="accent1">
                      <a:satMod val="220000"/>
                      <a:alpha val="35000"/>
                    </a:schemeClr>
                  </a:glow>
                </a:effectLst>
              </a:rPr>
              <a:t>Existing Index</a:t>
            </a:r>
            <a:endParaRPr lang="zh-CN" altLang="en-US" sz="1600" b="1" cap="none" spc="300" dirty="0">
              <a:ln w="11430" cmpd="sng">
                <a:solidFill>
                  <a:schemeClr val="accent1">
                    <a:tint val="10000"/>
                  </a:schemeClr>
                </a:solidFill>
                <a:prstDash val="solid"/>
                <a:miter lim="800000"/>
              </a:ln>
              <a:solidFill>
                <a:srgbClr val="FF0000"/>
              </a:solidFill>
              <a:effectLst>
                <a:glow rad="45500">
                  <a:schemeClr val="accent1">
                    <a:satMod val="220000"/>
                    <a:alpha val="35000"/>
                  </a:schemeClr>
                </a:glow>
              </a:effectLst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285" y="6008056"/>
            <a:ext cx="2412254" cy="74827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6504755" y="6304796"/>
            <a:ext cx="271911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x(v16).</a:t>
            </a:r>
            <a:r>
              <a:rPr lang="en-US" altLang="zh-CN" sz="1400" dirty="0" err="1" smtClean="0"/>
              <a:t>anc</a:t>
            </a:r>
            <a:r>
              <a:rPr lang="en-US" altLang="zh-CN" sz="1400" dirty="0" smtClean="0"/>
              <a:t>={v14, v13,v18,v16}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27686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H2H-Index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AU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7352" y="1916832"/>
            <a:ext cx="4817596" cy="4437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7078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err="1" smtClean="0"/>
              <a:t>PERformance</a:t>
            </a:r>
            <a:r>
              <a:rPr lang="en-AU" dirty="0" smtClean="0"/>
              <a:t> Studies</a:t>
            </a:r>
            <a:endParaRPr lang="en-AU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50436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 Studies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smtClean="0"/>
              <a:t>CPU: Intel Xeon 2.8GHZ</a:t>
            </a:r>
          </a:p>
          <a:p>
            <a:r>
              <a:rPr lang="en-US" altLang="zh-CN" sz="2400" dirty="0" smtClean="0"/>
              <a:t>Main Memory: 256GB</a:t>
            </a:r>
            <a:endParaRPr lang="en-US" sz="2400" dirty="0" smtClean="0"/>
          </a:p>
          <a:p>
            <a:r>
              <a:rPr lang="en-US" sz="2400" dirty="0" smtClean="0"/>
              <a:t>C++ GNU GCC 4.4.7</a:t>
            </a:r>
            <a:endParaRPr lang="en-AU" sz="2400" dirty="0"/>
          </a:p>
        </p:txBody>
      </p:sp>
      <p:graphicFrame>
        <p:nvGraphicFramePr>
          <p:cNvPr id="4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09516076"/>
              </p:ext>
            </p:extLst>
          </p:nvPr>
        </p:nvGraphicFramePr>
        <p:xfrm>
          <a:off x="971600" y="2852936"/>
          <a:ext cx="7272808" cy="3291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413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122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1820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Name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Region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Vertices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Edges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NY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 smtClean="0"/>
                        <a:t>New York</a:t>
                      </a:r>
                      <a:r>
                        <a:rPr lang="en-US" altLang="zh-CN" baseline="0" dirty="0" smtClean="0"/>
                        <a:t> City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264 346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733 846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COL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Colorado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435 666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1 057 066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FLA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Florida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1 070 376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2 712 798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CAL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California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1 890 815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4 657 742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E-US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Eastern 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3 598 623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8 778 114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W-US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Western 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6 262 104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15 248 146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C-US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Central 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14 081 816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34 292 496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33756">
                <a:tc>
                  <a:txBody>
                    <a:bodyPr/>
                    <a:lstStyle/>
                    <a:p>
                      <a:r>
                        <a:rPr lang="en-US" dirty="0" smtClean="0"/>
                        <a:t>US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United States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23 947 347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58 333 344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78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Performance Studies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Algorithms</a:t>
            </a:r>
          </a:p>
          <a:p>
            <a:pPr lvl="1"/>
            <a:r>
              <a:rPr lang="en-US" altLang="zh-CN" dirty="0" smtClean="0">
                <a:solidFill>
                  <a:srgbClr val="FF0000"/>
                </a:solidFill>
              </a:rPr>
              <a:t>CH</a:t>
            </a:r>
            <a:r>
              <a:rPr lang="en-US" altLang="zh-CN" dirty="0" smtClean="0"/>
              <a:t>: Contraction Hierarchy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AH</a:t>
            </a:r>
            <a:r>
              <a:rPr lang="en-US" dirty="0" smtClean="0"/>
              <a:t>: Arterial </a:t>
            </a:r>
            <a:r>
              <a:rPr lang="en-US" dirty="0" err="1" smtClean="0"/>
              <a:t>Hierarchiy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HL</a:t>
            </a:r>
            <a:r>
              <a:rPr lang="en-US" dirty="0" smtClean="0"/>
              <a:t>: Hub</a:t>
            </a:r>
            <a:r>
              <a:rPr lang="en-US" altLang="zh-CN" dirty="0" smtClean="0"/>
              <a:t>-based </a:t>
            </a:r>
            <a:r>
              <a:rPr lang="en-AU" altLang="zh-CN" dirty="0" err="1" smtClean="0"/>
              <a:t>Labeling</a:t>
            </a:r>
            <a:endParaRPr lang="en-US" dirty="0" smtClean="0"/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PHL</a:t>
            </a:r>
            <a:r>
              <a:rPr lang="en-US" dirty="0" smtClean="0"/>
              <a:t>: Pruned Highway Labeling</a:t>
            </a:r>
          </a:p>
          <a:p>
            <a:pPr lvl="1"/>
            <a:r>
              <a:rPr lang="en-US" smtClean="0">
                <a:solidFill>
                  <a:srgbClr val="FF0000"/>
                </a:solidFill>
              </a:rPr>
              <a:t>H2H</a:t>
            </a:r>
            <a:r>
              <a:rPr lang="en-US" dirty="0" smtClean="0"/>
              <a:t>: H2H Query Processing and Index Construction</a:t>
            </a:r>
            <a:endParaRPr lang="en-US" dirty="0"/>
          </a:p>
          <a:p>
            <a:endParaRPr lang="en-US" dirty="0" smtClean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314716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Experiment 1(Varying Query Distance)</a:t>
            </a:r>
            <a:endParaRPr lang="en-AU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104" y="1628800"/>
            <a:ext cx="4886325" cy="371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420888"/>
            <a:ext cx="4032448" cy="3474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418" y="2484507"/>
            <a:ext cx="4154046" cy="3408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702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85728"/>
            <a:ext cx="8786842" cy="533400"/>
          </a:xfrm>
        </p:spPr>
        <p:txBody>
          <a:bodyPr>
            <a:normAutofit fontScale="90000"/>
          </a:bodyPr>
          <a:lstStyle/>
          <a:p>
            <a:r>
              <a:rPr lang="en-AU" dirty="0" smtClean="0"/>
              <a:t>Experiment 2(Varying Dataset Size)</a:t>
            </a:r>
            <a:endParaRPr lang="en-AU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45" y="1556450"/>
            <a:ext cx="701675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845" y="2492896"/>
            <a:ext cx="4410075" cy="3790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140" y="2642274"/>
            <a:ext cx="4528959" cy="364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3703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728"/>
            <a:ext cx="8535322" cy="533400"/>
          </a:xfrm>
        </p:spPr>
        <p:txBody>
          <a:bodyPr/>
          <a:lstStyle/>
          <a:p>
            <a:r>
              <a:rPr lang="en-AU" dirty="0" smtClean="0"/>
              <a:t>Experiment of 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5" y="1700808"/>
            <a:ext cx="7753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3688" y="2560172"/>
            <a:ext cx="5904656" cy="2781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8975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Conclusion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2800" dirty="0" smtClean="0"/>
              <a:t>Drawback of two kinds of existing solutions</a:t>
            </a:r>
          </a:p>
          <a:p>
            <a:pPr lvl="1"/>
            <a:r>
              <a:rPr lang="en-US" sz="2400" dirty="0" smtClean="0"/>
              <a:t>Hierarchy-based Solution: The </a:t>
            </a:r>
            <a:r>
              <a:rPr lang="en-US" sz="2400" dirty="0"/>
              <a:t>search space is too </a:t>
            </a:r>
            <a:r>
              <a:rPr lang="en-US" sz="2400" dirty="0" smtClean="0"/>
              <a:t>large </a:t>
            </a:r>
            <a:r>
              <a:rPr lang="en-US" sz="2400" dirty="0"/>
              <a:t>for long distance </a:t>
            </a:r>
            <a:r>
              <a:rPr lang="en-US" sz="2400" dirty="0" smtClean="0"/>
              <a:t>query.</a:t>
            </a:r>
          </a:p>
          <a:p>
            <a:pPr lvl="1"/>
            <a:r>
              <a:rPr lang="en-US" sz="2400" dirty="0" smtClean="0"/>
              <a:t>Hop-based Solution Some </a:t>
            </a:r>
            <a:r>
              <a:rPr lang="en-US" sz="2400" dirty="0"/>
              <a:t>of label is unnecessary for  short distance </a:t>
            </a:r>
            <a:r>
              <a:rPr lang="en-US" sz="2400" dirty="0" smtClean="0"/>
              <a:t>query</a:t>
            </a:r>
            <a:endParaRPr lang="en-AU" sz="2400" dirty="0" smtClean="0"/>
          </a:p>
          <a:p>
            <a:r>
              <a:rPr lang="en-AU" sz="2800" dirty="0" smtClean="0"/>
              <a:t>Distance query processing using H2H Index</a:t>
            </a:r>
          </a:p>
          <a:p>
            <a:endParaRPr lang="en-AU" sz="2800" dirty="0" smtClean="0"/>
          </a:p>
          <a:p>
            <a:r>
              <a:rPr lang="en-AU" sz="2800" dirty="0" smtClean="0"/>
              <a:t>H2H Index Construction</a:t>
            </a:r>
          </a:p>
          <a:p>
            <a:pPr lvl="1"/>
            <a:r>
              <a:rPr lang="en-AU" sz="2400" dirty="0" smtClean="0"/>
              <a:t>DP Tree-Decomposition</a:t>
            </a:r>
            <a:endParaRPr lang="en-AU" sz="2400" dirty="0"/>
          </a:p>
        </p:txBody>
      </p:sp>
    </p:spTree>
    <p:extLst>
      <p:ext uri="{BB962C8B-B14F-4D97-AF65-F5344CB8AC3E}">
        <p14:creationId xmlns:p14="http://schemas.microsoft.com/office/powerpoint/2010/main" val="3117996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矩形 3"/>
          <p:cNvSpPr/>
          <p:nvPr/>
        </p:nvSpPr>
        <p:spPr>
          <a:xfrm>
            <a:off x="2758042" y="2967335"/>
            <a:ext cx="362791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Thank you!</a:t>
            </a:r>
            <a:endParaRPr lang="zh-CN" altLang="en-US" sz="5400" b="1" cap="none" spc="0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5571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Application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b="0" dirty="0">
                <a:solidFill>
                  <a:schemeClr val="tx1"/>
                </a:solidFill>
              </a:rPr>
              <a:t>GPS </a:t>
            </a:r>
            <a:r>
              <a:rPr lang="en-AU" b="0" dirty="0" smtClean="0">
                <a:solidFill>
                  <a:schemeClr val="tx1"/>
                </a:solidFill>
              </a:rPr>
              <a:t>navigation</a:t>
            </a:r>
          </a:p>
          <a:p>
            <a:endParaRPr lang="en-AU" b="0" dirty="0" smtClean="0">
              <a:solidFill>
                <a:schemeClr val="tx1"/>
              </a:solidFill>
            </a:endParaRPr>
          </a:p>
          <a:p>
            <a:r>
              <a:rPr lang="en-AU" b="0" dirty="0" smtClean="0">
                <a:solidFill>
                  <a:schemeClr val="tx1"/>
                </a:solidFill>
              </a:rPr>
              <a:t>POI recommendation</a:t>
            </a:r>
          </a:p>
          <a:p>
            <a:endParaRPr lang="en-AU" b="0" dirty="0">
              <a:solidFill>
                <a:schemeClr val="tx1"/>
              </a:solidFill>
            </a:endParaRPr>
          </a:p>
          <a:p>
            <a:r>
              <a:rPr lang="en-US" altLang="zh-CN" b="0" dirty="0">
                <a:solidFill>
                  <a:schemeClr val="tx1"/>
                </a:solidFill>
              </a:rPr>
              <a:t>R</a:t>
            </a:r>
            <a:r>
              <a:rPr lang="en-AU" b="0" dirty="0" smtClean="0">
                <a:solidFill>
                  <a:schemeClr val="tx1"/>
                </a:solidFill>
              </a:rPr>
              <a:t>oute</a:t>
            </a:r>
            <a:r>
              <a:rPr lang="en-AU" b="0" dirty="0">
                <a:solidFill>
                  <a:schemeClr val="tx1"/>
                </a:solidFill>
              </a:rPr>
              <a:t> </a:t>
            </a:r>
            <a:r>
              <a:rPr lang="en-AU" b="0" dirty="0" smtClean="0">
                <a:solidFill>
                  <a:schemeClr val="tx1"/>
                </a:solidFill>
              </a:rPr>
              <a:t>planning services</a:t>
            </a:r>
          </a:p>
        </p:txBody>
      </p:sp>
    </p:spTree>
    <p:extLst>
      <p:ext uri="{BB962C8B-B14F-4D97-AF65-F5344CB8AC3E}">
        <p14:creationId xmlns:p14="http://schemas.microsoft.com/office/powerpoint/2010/main" val="7965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7"/>
    </mc:Choice>
    <mc:Fallback xmlns="">
      <p:transition spd="slow" advTm="1445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51520" y="285728"/>
            <a:ext cx="8535322" cy="533400"/>
          </a:xfrm>
        </p:spPr>
        <p:txBody>
          <a:bodyPr/>
          <a:lstStyle/>
          <a:p>
            <a:r>
              <a:rPr lang="en-AU" dirty="0" smtClean="0"/>
              <a:t>Experiment of Index Construction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62E079A-18BC-42B2-A6C0-61BFA2EC9C47}" type="slidenum">
              <a:rPr lang="zh-CN" altLang="en-US" smtClean="0"/>
              <a:pPr>
                <a:defRPr/>
              </a:pPr>
              <a:t>70</a:t>
            </a:fld>
            <a:endParaRPr lang="en-US" altLang="zh-C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165" y="1700808"/>
            <a:ext cx="775335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786" y="2780928"/>
            <a:ext cx="6880108" cy="31555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0690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Tree Decomposition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AU" sz="1800" b="0" dirty="0" smtClean="0">
                <a:solidFill>
                  <a:schemeClr val="tx1"/>
                </a:solidFill>
              </a:rPr>
              <a:t>Definition (</a:t>
            </a:r>
            <a:r>
              <a:rPr lang="en-AU" sz="1800" b="0" dirty="0">
                <a:solidFill>
                  <a:srgbClr val="FF0000"/>
                </a:solidFill>
              </a:rPr>
              <a:t>Tree Decomposition</a:t>
            </a:r>
            <a:r>
              <a:rPr lang="en-AU" sz="1800" b="0" dirty="0">
                <a:solidFill>
                  <a:schemeClr val="tx1"/>
                </a:solidFill>
              </a:rPr>
              <a:t>) A tree </a:t>
            </a:r>
            <a:r>
              <a:rPr lang="en-AU" sz="1800" b="0" dirty="0" smtClean="0">
                <a:solidFill>
                  <a:schemeClr val="tx1"/>
                </a:solidFill>
              </a:rPr>
              <a:t>decomposition of </a:t>
            </a:r>
            <a:r>
              <a:rPr lang="en-AU" sz="1800" b="0" dirty="0">
                <a:solidFill>
                  <a:schemeClr val="tx1"/>
                </a:solidFill>
              </a:rPr>
              <a:t>a graph </a:t>
            </a:r>
            <a:r>
              <a:rPr lang="en-AU" sz="1800" i="1" dirty="0">
                <a:solidFill>
                  <a:srgbClr val="00B050"/>
                </a:solidFill>
              </a:rPr>
              <a:t>G(V, E)</a:t>
            </a:r>
            <a:r>
              <a:rPr lang="en-AU" sz="1800" b="0" dirty="0">
                <a:solidFill>
                  <a:schemeClr val="tx1"/>
                </a:solidFill>
              </a:rPr>
              <a:t>, denoted as </a:t>
            </a:r>
            <a:r>
              <a:rPr lang="en-AU" sz="1800" i="1" dirty="0">
                <a:solidFill>
                  <a:srgbClr val="00B050"/>
                </a:solidFill>
              </a:rPr>
              <a:t>T</a:t>
            </a:r>
            <a:r>
              <a:rPr lang="en-AU" sz="1800" i="1" baseline="-25000" dirty="0">
                <a:solidFill>
                  <a:srgbClr val="00B050"/>
                </a:solidFill>
              </a:rPr>
              <a:t>G</a:t>
            </a:r>
            <a:r>
              <a:rPr lang="en-AU" sz="1800" b="0" dirty="0">
                <a:solidFill>
                  <a:schemeClr val="tx1"/>
                </a:solidFill>
              </a:rPr>
              <a:t>, is a rooted tree in which </a:t>
            </a:r>
            <a:r>
              <a:rPr lang="en-AU" sz="1800" b="0" dirty="0" smtClean="0">
                <a:solidFill>
                  <a:schemeClr val="tx1"/>
                </a:solidFill>
              </a:rPr>
              <a:t>each node </a:t>
            </a:r>
            <a:r>
              <a:rPr lang="en-AU" sz="1800" i="1" dirty="0">
                <a:solidFill>
                  <a:srgbClr val="00B050"/>
                </a:solidFill>
              </a:rPr>
              <a:t>X</a:t>
            </a:r>
            <a:r>
              <a:rPr lang="en-AU" sz="1800" b="0" i="1" dirty="0">
                <a:solidFill>
                  <a:srgbClr val="00B050"/>
                </a:solidFill>
              </a:rPr>
              <a:t> </a:t>
            </a:r>
            <a:r>
              <a:rPr lang="en-AU" sz="1800" b="0" dirty="0">
                <a:solidFill>
                  <a:srgbClr val="00B050"/>
                </a:solidFill>
              </a:rPr>
              <a:t>∈</a:t>
            </a:r>
            <a:r>
              <a:rPr lang="en-AU" sz="1800" b="0" i="1" dirty="0" smtClean="0">
                <a:solidFill>
                  <a:srgbClr val="00B050"/>
                </a:solidFill>
              </a:rPr>
              <a:t> </a:t>
            </a:r>
            <a:r>
              <a:rPr lang="en-AU" sz="1800" i="1" dirty="0" smtClean="0">
                <a:solidFill>
                  <a:srgbClr val="00B050"/>
                </a:solidFill>
              </a:rPr>
              <a:t>V(T</a:t>
            </a:r>
            <a:r>
              <a:rPr lang="en-AU" sz="1800" i="1" baseline="-25000" dirty="0" smtClean="0">
                <a:solidFill>
                  <a:srgbClr val="00B050"/>
                </a:solidFill>
              </a:rPr>
              <a:t>G</a:t>
            </a:r>
            <a:r>
              <a:rPr lang="en-AU" sz="1800" i="1" dirty="0" smtClean="0">
                <a:solidFill>
                  <a:srgbClr val="00B050"/>
                </a:solidFill>
              </a:rPr>
              <a:t>) </a:t>
            </a:r>
            <a:r>
              <a:rPr lang="en-AU" sz="1800" b="0" dirty="0">
                <a:solidFill>
                  <a:schemeClr val="tx1"/>
                </a:solidFill>
              </a:rPr>
              <a:t>is a subset of </a:t>
            </a:r>
            <a:r>
              <a:rPr lang="en-AU" sz="1800" i="1" dirty="0" smtClean="0">
                <a:solidFill>
                  <a:srgbClr val="00B050"/>
                </a:solidFill>
              </a:rPr>
              <a:t>V(G</a:t>
            </a:r>
            <a:r>
              <a:rPr lang="en-AU" sz="1800" i="1" dirty="0">
                <a:solidFill>
                  <a:srgbClr val="00B050"/>
                </a:solidFill>
              </a:rPr>
              <a:t>)</a:t>
            </a:r>
            <a:r>
              <a:rPr lang="en-AU" sz="1800" b="0" dirty="0">
                <a:solidFill>
                  <a:schemeClr val="tx1"/>
                </a:solidFill>
              </a:rPr>
              <a:t> (i.e., </a:t>
            </a:r>
            <a:r>
              <a:rPr lang="en-AU" sz="1800" i="1" dirty="0">
                <a:solidFill>
                  <a:srgbClr val="00B050"/>
                </a:solidFill>
              </a:rPr>
              <a:t>X</a:t>
            </a:r>
            <a:r>
              <a:rPr lang="en-AU" sz="1800" b="0" i="1" dirty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⊆</a:t>
            </a:r>
            <a:r>
              <a:rPr lang="en-AU" sz="1800" b="0" i="1" dirty="0" smtClean="0">
                <a:solidFill>
                  <a:schemeClr val="tx1"/>
                </a:solidFill>
              </a:rPr>
              <a:t> </a:t>
            </a:r>
            <a:r>
              <a:rPr lang="en-AU" sz="1800" i="1" dirty="0" smtClean="0">
                <a:solidFill>
                  <a:srgbClr val="00B050"/>
                </a:solidFill>
              </a:rPr>
              <a:t>V(G</a:t>
            </a:r>
            <a:r>
              <a:rPr lang="en-AU" sz="1800" i="1" dirty="0">
                <a:solidFill>
                  <a:srgbClr val="00B050"/>
                </a:solidFill>
              </a:rPr>
              <a:t>)</a:t>
            </a:r>
            <a:r>
              <a:rPr lang="en-AU" sz="1800" b="0" dirty="0">
                <a:solidFill>
                  <a:schemeClr val="tx1"/>
                </a:solidFill>
              </a:rPr>
              <a:t>) such that </a:t>
            </a:r>
            <a:r>
              <a:rPr lang="en-AU" sz="1800" b="0" dirty="0" smtClean="0">
                <a:solidFill>
                  <a:schemeClr val="tx1"/>
                </a:solidFill>
              </a:rPr>
              <a:t>the following </a:t>
            </a:r>
            <a:r>
              <a:rPr lang="en-AU" sz="1800" b="0" dirty="0">
                <a:solidFill>
                  <a:schemeClr val="tx1"/>
                </a:solidFill>
              </a:rPr>
              <a:t>three conditions hold: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(1) </a:t>
            </a:r>
            <a:r>
              <a:rPr lang="en-AU" sz="1800" b="0" dirty="0" smtClean="0">
                <a:solidFill>
                  <a:schemeClr val="tx1"/>
                </a:solidFill>
              </a:rPr>
              <a:t>∪</a:t>
            </a:r>
            <a:r>
              <a:rPr lang="en-AU" sz="1800" i="1" baseline="-25000" dirty="0" smtClean="0">
                <a:solidFill>
                  <a:srgbClr val="00B050"/>
                </a:solidFill>
              </a:rPr>
              <a:t>X∈V(T</a:t>
            </a:r>
            <a:r>
              <a:rPr lang="en-AU" sz="1800" i="1" baseline="-50000" dirty="0" smtClean="0">
                <a:solidFill>
                  <a:srgbClr val="00B050"/>
                </a:solidFill>
              </a:rPr>
              <a:t>G</a:t>
            </a:r>
            <a:r>
              <a:rPr lang="en-AU" sz="1800" i="1" baseline="-25000" dirty="0">
                <a:solidFill>
                  <a:srgbClr val="00B050"/>
                </a:solidFill>
              </a:rPr>
              <a:t>)</a:t>
            </a:r>
            <a:r>
              <a:rPr lang="en-AU" sz="1800" b="0" i="1" dirty="0">
                <a:solidFill>
                  <a:schemeClr val="tx1"/>
                </a:solidFill>
              </a:rPr>
              <a:t> </a:t>
            </a:r>
            <a:r>
              <a:rPr lang="nn-NO" sz="1800" b="0" dirty="0" smtClean="0">
                <a:solidFill>
                  <a:schemeClr val="tx1"/>
                </a:solidFill>
              </a:rPr>
              <a:t> </a:t>
            </a:r>
            <a:r>
              <a:rPr lang="nn-NO" sz="1800" i="1" dirty="0">
                <a:solidFill>
                  <a:srgbClr val="00B050"/>
                </a:solidFill>
              </a:rPr>
              <a:t>X</a:t>
            </a:r>
            <a:r>
              <a:rPr lang="nn-NO" sz="1800" b="0" dirty="0">
                <a:solidFill>
                  <a:schemeClr val="tx1"/>
                </a:solidFill>
              </a:rPr>
              <a:t> = </a:t>
            </a:r>
            <a:r>
              <a:rPr lang="nn-NO" sz="1800" i="1" dirty="0">
                <a:solidFill>
                  <a:srgbClr val="00B050"/>
                </a:solidFill>
              </a:rPr>
              <a:t>V</a:t>
            </a:r>
            <a:r>
              <a:rPr lang="nn-NO" sz="1800" b="0" dirty="0">
                <a:solidFill>
                  <a:schemeClr val="tx1"/>
                </a:solidFill>
              </a:rPr>
              <a:t> ;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(2) For every </a:t>
            </a:r>
            <a:r>
              <a:rPr lang="en-AU" sz="1800" i="1" dirty="0">
                <a:solidFill>
                  <a:srgbClr val="00B050"/>
                </a:solidFill>
              </a:rPr>
              <a:t>(</a:t>
            </a:r>
            <a:r>
              <a:rPr lang="en-AU" sz="1800" i="1" dirty="0" err="1" smtClean="0">
                <a:solidFill>
                  <a:srgbClr val="00B050"/>
                </a:solidFill>
              </a:rPr>
              <a:t>u,v</a:t>
            </a:r>
            <a:r>
              <a:rPr lang="en-AU" sz="1800" i="1" dirty="0" smtClean="0">
                <a:solidFill>
                  <a:srgbClr val="00B050"/>
                </a:solidFill>
              </a:rPr>
              <a:t>)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∈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i="1" dirty="0">
                <a:solidFill>
                  <a:srgbClr val="00B050"/>
                </a:solidFill>
              </a:rPr>
              <a:t>E(G)</a:t>
            </a:r>
            <a:r>
              <a:rPr lang="en-AU" sz="1800" b="0" dirty="0">
                <a:solidFill>
                  <a:schemeClr val="tx1"/>
                </a:solidFill>
              </a:rPr>
              <a:t>, there exists </a:t>
            </a:r>
            <a:r>
              <a:rPr lang="en-AU" sz="1800" i="1" dirty="0">
                <a:solidFill>
                  <a:srgbClr val="00B050"/>
                </a:solidFill>
              </a:rPr>
              <a:t>X</a:t>
            </a:r>
            <a:r>
              <a:rPr lang="en-AU" sz="1800" b="0" dirty="0">
                <a:solidFill>
                  <a:schemeClr val="tx1"/>
                </a:solidFill>
              </a:rPr>
              <a:t> ∈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i="1" dirty="0" smtClean="0">
                <a:solidFill>
                  <a:srgbClr val="00B050"/>
                </a:solidFill>
              </a:rPr>
              <a:t>V(T</a:t>
            </a:r>
            <a:r>
              <a:rPr lang="en-AU" sz="1800" i="1" baseline="-25000" dirty="0" smtClean="0">
                <a:solidFill>
                  <a:srgbClr val="00B050"/>
                </a:solidFill>
              </a:rPr>
              <a:t>G</a:t>
            </a:r>
            <a:r>
              <a:rPr lang="en-AU" sz="1800" i="1" dirty="0" smtClean="0">
                <a:solidFill>
                  <a:srgbClr val="00B050"/>
                </a:solidFill>
              </a:rPr>
              <a:t>)</a:t>
            </a:r>
            <a:r>
              <a:rPr lang="en-AU" sz="1800" b="0" i="1" dirty="0" smtClean="0">
                <a:solidFill>
                  <a:schemeClr val="tx1"/>
                </a:solidFill>
              </a:rPr>
              <a:t> </a:t>
            </a:r>
            <a:r>
              <a:rPr lang="en-AU" sz="1800" b="0" dirty="0" err="1">
                <a:solidFill>
                  <a:schemeClr val="tx1"/>
                </a:solidFill>
              </a:rPr>
              <a:t>s.t.</a:t>
            </a:r>
            <a:r>
              <a:rPr lang="en-AU" sz="1800" b="0" dirty="0">
                <a:solidFill>
                  <a:schemeClr val="tx1"/>
                </a:solidFill>
              </a:rPr>
              <a:t> </a:t>
            </a:r>
            <a:r>
              <a:rPr lang="en-AU" sz="1800" i="1" dirty="0">
                <a:solidFill>
                  <a:srgbClr val="00B050"/>
                </a:solidFill>
              </a:rPr>
              <a:t>u</a:t>
            </a:r>
            <a:r>
              <a:rPr lang="en-AU" sz="1800" b="0" dirty="0">
                <a:solidFill>
                  <a:schemeClr val="tx1"/>
                </a:solidFill>
              </a:rPr>
              <a:t> ∈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i="1" dirty="0" smtClean="0">
                <a:solidFill>
                  <a:srgbClr val="00B050"/>
                </a:solidFill>
              </a:rPr>
              <a:t>X</a:t>
            </a:r>
            <a:r>
              <a:rPr lang="en-AU" sz="1800" b="0" dirty="0" smtClean="0">
                <a:solidFill>
                  <a:schemeClr val="tx1"/>
                </a:solidFill>
              </a:rPr>
              <a:t> and </a:t>
            </a:r>
            <a:r>
              <a:rPr lang="en-AU" sz="1800" i="1" dirty="0" smtClean="0">
                <a:solidFill>
                  <a:srgbClr val="00B050"/>
                </a:solidFill>
              </a:rPr>
              <a:t>v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∈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i="1" dirty="0">
                <a:solidFill>
                  <a:srgbClr val="00B050"/>
                </a:solidFill>
              </a:rPr>
              <a:t>X</a:t>
            </a:r>
            <a:r>
              <a:rPr lang="en-AU" sz="1800" b="0" dirty="0">
                <a:solidFill>
                  <a:schemeClr val="tx1"/>
                </a:solidFill>
              </a:rPr>
              <a:t>;</a:t>
            </a:r>
          </a:p>
          <a:p>
            <a:r>
              <a:rPr lang="en-AU" sz="1800" b="0" dirty="0">
                <a:solidFill>
                  <a:schemeClr val="tx1"/>
                </a:solidFill>
              </a:rPr>
              <a:t>(3) For every </a:t>
            </a:r>
            <a:r>
              <a:rPr lang="en-AU" sz="1800" i="1" dirty="0">
                <a:solidFill>
                  <a:srgbClr val="00B050"/>
                </a:solidFill>
              </a:rPr>
              <a:t>v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∈ </a:t>
            </a:r>
            <a:r>
              <a:rPr lang="en-AU" sz="1800" i="1" dirty="0">
                <a:solidFill>
                  <a:srgbClr val="00B050"/>
                </a:solidFill>
              </a:rPr>
              <a:t>V(G)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the set </a:t>
            </a:r>
            <a:r>
              <a:rPr lang="en-AU" sz="1800" b="0" dirty="0" smtClean="0">
                <a:solidFill>
                  <a:schemeClr val="tx1"/>
                </a:solidFill>
              </a:rPr>
              <a:t>{</a:t>
            </a:r>
            <a:r>
              <a:rPr lang="en-AU" sz="1800" i="1" dirty="0">
                <a:solidFill>
                  <a:srgbClr val="00B050"/>
                </a:solidFill>
              </a:rPr>
              <a:t>X </a:t>
            </a:r>
            <a:r>
              <a:rPr lang="en-AU" sz="1800" b="0" dirty="0" smtClean="0">
                <a:solidFill>
                  <a:schemeClr val="tx1"/>
                </a:solidFill>
              </a:rPr>
              <a:t>|</a:t>
            </a:r>
            <a:r>
              <a:rPr lang="en-AU" sz="1800" i="1" dirty="0" smtClean="0">
                <a:solidFill>
                  <a:srgbClr val="00B050"/>
                </a:solidFill>
              </a:rPr>
              <a:t>v</a:t>
            </a:r>
            <a:r>
              <a:rPr lang="en-AU" sz="1800" b="0" dirty="0" smtClean="0">
                <a:solidFill>
                  <a:schemeClr val="tx1"/>
                </a:solidFill>
              </a:rPr>
              <a:t> </a:t>
            </a:r>
            <a:r>
              <a:rPr lang="en-AU" sz="1800" b="0" dirty="0">
                <a:solidFill>
                  <a:schemeClr val="tx1"/>
                </a:solidFill>
              </a:rPr>
              <a:t>∈ </a:t>
            </a:r>
            <a:r>
              <a:rPr lang="en-AU" sz="1800" i="1" dirty="0">
                <a:solidFill>
                  <a:srgbClr val="00B050"/>
                </a:solidFill>
              </a:rPr>
              <a:t>X</a:t>
            </a:r>
            <a:r>
              <a:rPr lang="en-AU" sz="1800" b="0" dirty="0" smtClean="0">
                <a:solidFill>
                  <a:schemeClr val="tx1"/>
                </a:solidFill>
              </a:rPr>
              <a:t>} </a:t>
            </a:r>
            <a:r>
              <a:rPr lang="en-AU" sz="1800" b="0" dirty="0">
                <a:solidFill>
                  <a:schemeClr val="tx1"/>
                </a:solidFill>
              </a:rPr>
              <a:t>forms a </a:t>
            </a:r>
            <a:r>
              <a:rPr lang="en-AU" sz="1800" b="0" dirty="0" smtClean="0">
                <a:solidFill>
                  <a:schemeClr val="tx1"/>
                </a:solidFill>
              </a:rPr>
              <a:t>connected subtree </a:t>
            </a:r>
            <a:r>
              <a:rPr lang="en-AU" sz="1800" b="0" dirty="0">
                <a:solidFill>
                  <a:schemeClr val="tx1"/>
                </a:solidFill>
              </a:rPr>
              <a:t>of </a:t>
            </a:r>
            <a:r>
              <a:rPr lang="en-AU" sz="1800" i="1" dirty="0">
                <a:solidFill>
                  <a:srgbClr val="00B050"/>
                </a:solidFill>
              </a:rPr>
              <a:t>T</a:t>
            </a:r>
            <a:r>
              <a:rPr lang="en-AU" sz="1800" i="1" baseline="-25000" dirty="0">
                <a:solidFill>
                  <a:srgbClr val="00B050"/>
                </a:solidFill>
              </a:rPr>
              <a:t>G</a:t>
            </a:r>
            <a:r>
              <a:rPr lang="en-AU" sz="1800" b="0" dirty="0" smtClean="0">
                <a:solidFill>
                  <a:schemeClr val="tx1"/>
                </a:solidFill>
              </a:rPr>
              <a:t>.</a:t>
            </a:r>
            <a:endParaRPr lang="en-AU" sz="1800" b="0" dirty="0">
              <a:solidFill>
                <a:schemeClr val="tx1"/>
              </a:solidFill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3570140"/>
            <a:ext cx="2963871" cy="30601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右箭头 5"/>
          <p:cNvSpPr/>
          <p:nvPr/>
        </p:nvSpPr>
        <p:spPr>
          <a:xfrm>
            <a:off x="4187924" y="4908924"/>
            <a:ext cx="816124" cy="382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4023122"/>
            <a:ext cx="3792225" cy="21542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 bwMode="auto">
          <a:xfrm>
            <a:off x="-108520" y="3222402"/>
            <a:ext cx="8786842" cy="53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rmAutofit fontScale="90000" lnSpcReduction="20000"/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800" b="1">
                <a:solidFill>
                  <a:srgbClr val="005C2B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kumimoji="1" sz="3200" b="1">
                <a:solidFill>
                  <a:srgbClr val="002060"/>
                </a:solidFill>
                <a:latin typeface="Tahoma" pitchFamily="34" charset="0"/>
                <a:ea typeface="黑体" pitchFamily="2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400">
                <a:solidFill>
                  <a:schemeClr val="hlink"/>
                </a:solidFill>
                <a:latin typeface="Tahoma" pitchFamily="34" charset="0"/>
                <a:ea typeface="黑体" pitchFamily="49" charset="-122"/>
              </a:defRPr>
            </a:lvl9pPr>
          </a:lstStyle>
          <a:p>
            <a:r>
              <a:rPr lang="en-AU" kern="0" smtClean="0"/>
              <a:t>Hierarchical 2-Hop Index (H2H-Index)</a:t>
            </a:r>
            <a:endParaRPr lang="en-AU" kern="0" dirty="0"/>
          </a:p>
        </p:txBody>
      </p:sp>
    </p:spTree>
    <p:extLst>
      <p:ext uri="{BB962C8B-B14F-4D97-AF65-F5344CB8AC3E}">
        <p14:creationId xmlns:p14="http://schemas.microsoft.com/office/powerpoint/2010/main" val="3724666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978"/>
    </mc:Choice>
    <mc:Fallback xmlns="">
      <p:transition spd="slow" advTm="44978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 smtClean="0"/>
              <a:t>Existing Solution</a:t>
            </a:r>
            <a:endParaRPr lang="en-AU" dirty="0"/>
          </a:p>
        </p:txBody>
      </p:sp>
      <p:sp>
        <p:nvSpPr>
          <p:cNvPr id="3" name="内容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377912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4"/>
    </mc:Choice>
    <mc:Fallback xmlns="">
      <p:transition spd="slow" advTm="1014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Existing Solution</a:t>
            </a:r>
            <a:endParaRPr lang="en-AU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07809" y="1694124"/>
            <a:ext cx="4258816" cy="639762"/>
          </a:xfrm>
        </p:spPr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Hierarchy-based </a:t>
            </a:r>
            <a:r>
              <a:rPr lang="en-AU" dirty="0" smtClean="0">
                <a:solidFill>
                  <a:srgbClr val="FF0000"/>
                </a:solidFill>
              </a:rPr>
              <a:t>Solution</a:t>
            </a:r>
          </a:p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492896"/>
            <a:ext cx="4040188" cy="3951288"/>
          </a:xfrm>
        </p:spPr>
        <p:txBody>
          <a:bodyPr/>
          <a:lstStyle/>
          <a:p>
            <a:r>
              <a:rPr lang="en-US" dirty="0">
                <a:latin typeface="黑体" pitchFamily="2" charset="-122"/>
              </a:rPr>
              <a:t>CH</a:t>
            </a:r>
            <a:r>
              <a:rPr lang="en-US" dirty="0">
                <a:solidFill>
                  <a:schemeClr val="tx1"/>
                </a:solidFill>
                <a:latin typeface="黑体" pitchFamily="2" charset="-122"/>
              </a:rPr>
              <a:t> : Contraction </a:t>
            </a:r>
            <a:r>
              <a:rPr lang="en-US" dirty="0" smtClean="0">
                <a:solidFill>
                  <a:schemeClr val="tx1"/>
                </a:solidFill>
                <a:latin typeface="黑体" pitchFamily="2" charset="-122"/>
              </a:rPr>
              <a:t>Hierarchies</a:t>
            </a:r>
            <a:endParaRPr lang="en-US" dirty="0">
              <a:solidFill>
                <a:schemeClr val="tx1"/>
              </a:solidFill>
              <a:latin typeface="黑体" pitchFamily="2" charset="-122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3438" y="1694124"/>
            <a:ext cx="4041775" cy="639762"/>
          </a:xfrm>
        </p:spPr>
        <p:txBody>
          <a:bodyPr/>
          <a:lstStyle/>
          <a:p>
            <a:r>
              <a:rPr lang="en-AU" dirty="0">
                <a:solidFill>
                  <a:srgbClr val="FF0000"/>
                </a:solidFill>
              </a:rPr>
              <a:t>Hop-based </a:t>
            </a:r>
            <a:r>
              <a:rPr lang="en-AU" dirty="0" smtClean="0">
                <a:solidFill>
                  <a:srgbClr val="FF0000"/>
                </a:solidFill>
              </a:rPr>
              <a:t>Solution</a:t>
            </a:r>
          </a:p>
          <a:p>
            <a:endParaRPr lang="en-AU" dirty="0">
              <a:solidFill>
                <a:srgbClr val="FF0000"/>
              </a:solidFill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4645025" y="2492896"/>
            <a:ext cx="4040188" cy="395128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itchFamily="2" charset="2"/>
              <a:buChar char="n"/>
              <a:defRPr kumimoji="1" sz="2400">
                <a:solidFill>
                  <a:srgbClr val="0000FF"/>
                </a:solidFill>
                <a:latin typeface="+mn-lt"/>
                <a:ea typeface="黑体" pitchFamily="2" charset="-122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itchFamily="2" charset="2"/>
              <a:buChar char="ü"/>
              <a:defRPr kumimoji="1" sz="2000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itchFamily="2" charset="2"/>
              <a:buChar char="n"/>
              <a:defRPr kumimoji="1" sz="1800" b="1">
                <a:solidFill>
                  <a:schemeClr val="tx1"/>
                </a:solidFill>
                <a:latin typeface="华文楷体" pitchFamily="2" charset="-122"/>
                <a:ea typeface="华文楷体" pitchFamily="2" charset="-122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charset="-122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charset="-122"/>
              </a:defRPr>
            </a:lvl5pPr>
            <a:lvl6pPr marL="25146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6pPr>
            <a:lvl7pPr marL="29718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7pPr>
            <a:lvl8pPr marL="3429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8pPr>
            <a:lvl9pPr marL="3886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kumimoji="1" sz="1600">
                <a:solidFill>
                  <a:schemeClr val="tx1"/>
                </a:solidFill>
                <a:latin typeface="+mn-lt"/>
                <a:ea typeface="宋体" pitchFamily="2" charset="-122"/>
              </a:defRPr>
            </a:lvl9pPr>
          </a:lstStyle>
          <a:p>
            <a:r>
              <a:rPr lang="en-US" b="0" dirty="0">
                <a:latin typeface="黑体" pitchFamily="2" charset="-122"/>
              </a:rPr>
              <a:t>HL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</a:rPr>
              <a:t>: </a:t>
            </a:r>
            <a:r>
              <a:rPr lang="en-US" b="0" dirty="0">
                <a:solidFill>
                  <a:schemeClr val="tx1"/>
                </a:solidFill>
                <a:latin typeface="黑体" pitchFamily="2" charset="-122"/>
              </a:rPr>
              <a:t>Hub</a:t>
            </a:r>
            <a:r>
              <a:rPr lang="en-US" altLang="zh-CN" b="0" dirty="0">
                <a:solidFill>
                  <a:schemeClr val="tx1"/>
                </a:solidFill>
                <a:latin typeface="黑体" pitchFamily="2" charset="-122"/>
              </a:rPr>
              <a:t>-based </a:t>
            </a:r>
            <a:r>
              <a:rPr lang="en-AU" altLang="zh-CN" b="0" dirty="0" err="1">
                <a:solidFill>
                  <a:schemeClr val="tx1"/>
                </a:solidFill>
                <a:latin typeface="黑体" pitchFamily="2" charset="-122"/>
              </a:rPr>
              <a:t>Labeling</a:t>
            </a:r>
            <a:endParaRPr lang="en-US" b="0" dirty="0">
              <a:solidFill>
                <a:schemeClr val="tx1"/>
              </a:solidFill>
              <a:latin typeface="黑体" pitchFamily="2" charset="-122"/>
            </a:endParaRPr>
          </a:p>
          <a:p>
            <a:pPr marL="342900" lvl="1" indent="-342900">
              <a:buClr>
                <a:schemeClr val="folHlink"/>
              </a:buClr>
              <a:buSzPct val="60000"/>
              <a:buFont typeface="Wingdings" pitchFamily="2" charset="2"/>
              <a:buChar char="n"/>
            </a:pPr>
            <a:r>
              <a:rPr lang="en-US" sz="2400" b="0" dirty="0" err="1">
                <a:solidFill>
                  <a:srgbClr val="0000FF"/>
                </a:solidFill>
              </a:rPr>
              <a:t>PHL</a:t>
            </a:r>
            <a:r>
              <a:rPr lang="en-US" sz="2400" b="0" dirty="0" err="1"/>
              <a:t>:Pruned</a:t>
            </a:r>
            <a:r>
              <a:rPr lang="en-US" sz="2400" b="0" dirty="0"/>
              <a:t> Highway Labeling</a:t>
            </a:r>
          </a:p>
          <a:p>
            <a:endParaRPr lang="en-AU" b="0" kern="0" dirty="0">
              <a:solidFill>
                <a:schemeClr val="tx1"/>
              </a:solidFill>
              <a:latin typeface="黑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38483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23"/>
    </mc:Choice>
    <mc:Fallback xmlns="">
      <p:transition spd="slow" advTm="28023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Blends">
  <a:themeElements>
    <a:clrScheme name="Blends 2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黑体"/>
        <a:cs typeface=""/>
      </a:majorFont>
      <a:minorFont>
        <a:latin typeface="Tahoma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1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000000"/>
        </a:dk2>
        <a:lt2>
          <a:srgbClr val="5F5F5F"/>
        </a:lt2>
        <a:accent1>
          <a:srgbClr val="EAEAEA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F3F3F3"/>
        </a:accent5>
        <a:accent6>
          <a:srgbClr val="737373"/>
        </a:accent6>
        <a:hlink>
          <a:srgbClr val="4D4D4D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7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D:\Program Files\Microsoft Office\Templates\Presentation Designs\Blends.pot</Template>
  <TotalTime>102840</TotalTime>
  <Words>3654</Words>
  <Application>Microsoft Office PowerPoint</Application>
  <PresentationFormat>全屏显示(4:3)</PresentationFormat>
  <Paragraphs>606</Paragraphs>
  <Slides>71</Slides>
  <Notes>32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71</vt:i4>
      </vt:variant>
    </vt:vector>
  </HeadingPairs>
  <TitlesOfParts>
    <vt:vector size="83" baseType="lpstr">
      <vt:lpstr>黑体</vt:lpstr>
      <vt:lpstr>华文楷体</vt:lpstr>
      <vt:lpstr>宋体</vt:lpstr>
      <vt:lpstr>宋体</vt:lpstr>
      <vt:lpstr>微软雅黑</vt:lpstr>
      <vt:lpstr>微软雅黑 Light</vt:lpstr>
      <vt:lpstr>Arial</vt:lpstr>
      <vt:lpstr>Cambria Math</vt:lpstr>
      <vt:lpstr>Tahoma</vt:lpstr>
      <vt:lpstr>Times New Roman</vt:lpstr>
      <vt:lpstr>Wingdings</vt:lpstr>
      <vt:lpstr>Blends</vt:lpstr>
      <vt:lpstr>PowerPoint 演示文稿</vt:lpstr>
      <vt:lpstr>Outline</vt:lpstr>
      <vt:lpstr>Problem Definition</vt:lpstr>
      <vt:lpstr>Road Networks</vt:lpstr>
      <vt:lpstr>Problem Definition</vt:lpstr>
      <vt:lpstr>Problem Definition</vt:lpstr>
      <vt:lpstr>Application</vt:lpstr>
      <vt:lpstr>Existing Solution</vt:lpstr>
      <vt:lpstr>Existing Solution</vt:lpstr>
      <vt:lpstr>Hierarchy-based Solution</vt:lpstr>
      <vt:lpstr>Hierarchy-based Solution</vt:lpstr>
      <vt:lpstr>Hierarchy-based Solution</vt:lpstr>
      <vt:lpstr>Hop-based Solution</vt:lpstr>
      <vt:lpstr>Hop-based Solution</vt:lpstr>
      <vt:lpstr>Hop-based Solution</vt:lpstr>
      <vt:lpstr>Drawback</vt:lpstr>
      <vt:lpstr>Our Solution</vt:lpstr>
      <vt:lpstr>Our solution</vt:lpstr>
      <vt:lpstr>Tree Decomposition</vt:lpstr>
      <vt:lpstr>Tree Decomposition</vt:lpstr>
      <vt:lpstr>Tree Decomposition</vt:lpstr>
      <vt:lpstr>Tree Decomposition</vt:lpstr>
      <vt:lpstr>Straightforward Solution</vt:lpstr>
      <vt:lpstr>Straightforward Solution</vt:lpstr>
      <vt:lpstr>Straightforward Solution</vt:lpstr>
      <vt:lpstr>Straightforward Solution</vt:lpstr>
      <vt:lpstr>PowerPoint 演示文稿</vt:lpstr>
      <vt:lpstr>Straightforward Solution</vt:lpstr>
      <vt:lpstr>Straightforward Solution</vt:lpstr>
      <vt:lpstr>Straightforward Solution</vt:lpstr>
      <vt:lpstr>Hierarchical 2-Hop Index (H2H-Index)</vt:lpstr>
      <vt:lpstr>Query Processing using H2H-Index</vt:lpstr>
      <vt:lpstr>Query Processing using H2H-Index</vt:lpstr>
      <vt:lpstr>Query Processing using H2H-Index</vt:lpstr>
      <vt:lpstr>Query Processing using H2H-Index</vt:lpstr>
      <vt:lpstr>Query Processing using H2H-Index</vt:lpstr>
      <vt:lpstr>Query Processing using H2H-Index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H2H-Index Construction</vt:lpstr>
      <vt:lpstr>PERformance Studies</vt:lpstr>
      <vt:lpstr>Performance Studies</vt:lpstr>
      <vt:lpstr>Performance Studies</vt:lpstr>
      <vt:lpstr>Experiment 1(Varying Query Distance)</vt:lpstr>
      <vt:lpstr>Experiment 2(Varying Dataset Size)</vt:lpstr>
      <vt:lpstr>Experiment of Index Construction</vt:lpstr>
      <vt:lpstr>Conclusion</vt:lpstr>
      <vt:lpstr>PowerPoint 演示文稿</vt:lpstr>
      <vt:lpstr>Experiment of Index Construction</vt:lpstr>
      <vt:lpstr>Tree Decomposition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Dian Ouyang</dc:creator>
  <cp:lastModifiedBy>周威</cp:lastModifiedBy>
  <cp:revision>5306</cp:revision>
  <cp:lastPrinted>2017-12-23T13:08:22Z</cp:lastPrinted>
  <dcterms:created xsi:type="dcterms:W3CDTF">1999-04-23T05:13:58Z</dcterms:created>
  <dcterms:modified xsi:type="dcterms:W3CDTF">2019-06-28T05:43:26Z</dcterms:modified>
</cp:coreProperties>
</file>